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60" r:id="rId3"/>
    <p:sldId id="274" r:id="rId4"/>
    <p:sldId id="273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2" r:id="rId13"/>
    <p:sldId id="283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2" autoAdjust="0"/>
    <p:restoredTop sz="94660"/>
  </p:normalViewPr>
  <p:slideViewPr>
    <p:cSldViewPr snapToGrid="0">
      <p:cViewPr>
        <p:scale>
          <a:sx n="66" d="100"/>
          <a:sy n="66" d="100"/>
        </p:scale>
        <p:origin x="2196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665B296-6F8D-46AD-8559-0D08430108C1}" type="doc">
      <dgm:prSet loTypeId="urn:microsoft.com/office/officeart/2005/8/layout/chevron2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fr-FR"/>
        </a:p>
      </dgm:t>
    </dgm:pt>
    <dgm:pt modelId="{46E2EDF1-3B27-46E7-B155-6556D662BF2F}">
      <dgm:prSet phldrT="[Texte]"/>
      <dgm:spPr>
        <a:solidFill>
          <a:schemeClr val="tx2">
            <a:lumMod val="75000"/>
          </a:schemeClr>
        </a:solidFill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r>
            <a:rPr lang="fr-FR" dirty="0"/>
            <a:t>1</a:t>
          </a:r>
        </a:p>
      </dgm:t>
    </dgm:pt>
    <dgm:pt modelId="{5F002A11-7789-45AD-9B5C-4F6152D9BAAF}" type="parTrans" cxnId="{BF706737-00A0-4EFE-B850-E678AF177832}">
      <dgm:prSet/>
      <dgm:spPr/>
      <dgm:t>
        <a:bodyPr/>
        <a:lstStyle/>
        <a:p>
          <a:endParaRPr lang="fr-FR"/>
        </a:p>
      </dgm:t>
    </dgm:pt>
    <dgm:pt modelId="{0181A4AA-6E07-4667-A072-F3EF6762C889}" type="sibTrans" cxnId="{BF706737-00A0-4EFE-B850-E678AF177832}">
      <dgm:prSet/>
      <dgm:spPr/>
      <dgm:t>
        <a:bodyPr/>
        <a:lstStyle/>
        <a:p>
          <a:endParaRPr lang="fr-FR"/>
        </a:p>
      </dgm:t>
    </dgm:pt>
    <dgm:pt modelId="{1540CEF0-70D4-4EA8-A70B-A9D99EE115D8}">
      <dgm:prSet phldrT="[Texte]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pPr>
            <a:buNone/>
          </a:pPr>
          <a:r>
            <a:rPr lang="fr-FR" dirty="0">
              <a:solidFill>
                <a:schemeClr val="tx2">
                  <a:lumMod val="75000"/>
                </a:schemeClr>
              </a:solidFill>
              <a:latin typeface="Aptos" panose="020B0004020202020204" pitchFamily="34" charset="0"/>
            </a:rPr>
            <a:t>Construction des modèles avec :</a:t>
          </a:r>
        </a:p>
      </dgm:t>
    </dgm:pt>
    <dgm:pt modelId="{1E18C422-E557-4A77-AD8E-C4AF5804F52B}" type="parTrans" cxnId="{BA6CE708-D927-4F19-9BB7-CDE11796AA0F}">
      <dgm:prSet/>
      <dgm:spPr/>
      <dgm:t>
        <a:bodyPr/>
        <a:lstStyle/>
        <a:p>
          <a:endParaRPr lang="fr-FR"/>
        </a:p>
      </dgm:t>
    </dgm:pt>
    <dgm:pt modelId="{74E5A720-816F-42D8-A6A6-C41793F24190}" type="sibTrans" cxnId="{BA6CE708-D927-4F19-9BB7-CDE11796AA0F}">
      <dgm:prSet/>
      <dgm:spPr/>
      <dgm:t>
        <a:bodyPr/>
        <a:lstStyle/>
        <a:p>
          <a:endParaRPr lang="fr-FR"/>
        </a:p>
      </dgm:t>
    </dgm:pt>
    <dgm:pt modelId="{7052531E-3C47-4F19-BCBA-4C8A27E47E38}">
      <dgm:prSet phldrT="[Texte]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r>
            <a:rPr lang="fr-FR" dirty="0">
              <a:solidFill>
                <a:schemeClr val="tx2">
                  <a:lumMod val="75000"/>
                </a:schemeClr>
              </a:solidFill>
              <a:latin typeface="Aptos" panose="020B0004020202020204" pitchFamily="34" charset="0"/>
            </a:rPr>
            <a:t>Les paramètres standards</a:t>
          </a:r>
        </a:p>
      </dgm:t>
    </dgm:pt>
    <dgm:pt modelId="{99DD0E02-5842-48CE-BDDA-882512CEBCE1}" type="parTrans" cxnId="{BF144D9E-9269-4999-AED8-EE95DF04794E}">
      <dgm:prSet/>
      <dgm:spPr/>
      <dgm:t>
        <a:bodyPr/>
        <a:lstStyle/>
        <a:p>
          <a:endParaRPr lang="fr-FR"/>
        </a:p>
      </dgm:t>
    </dgm:pt>
    <dgm:pt modelId="{302CD73C-40DF-4436-9E78-362A245B9849}" type="sibTrans" cxnId="{BF144D9E-9269-4999-AED8-EE95DF04794E}">
      <dgm:prSet/>
      <dgm:spPr/>
      <dgm:t>
        <a:bodyPr/>
        <a:lstStyle/>
        <a:p>
          <a:endParaRPr lang="fr-FR"/>
        </a:p>
      </dgm:t>
    </dgm:pt>
    <dgm:pt modelId="{1E68DDB7-75E4-4BCB-8CA0-6E5CD1DD1203}">
      <dgm:prSet phldrT="[Texte]"/>
      <dgm:spPr>
        <a:solidFill>
          <a:schemeClr val="tx2">
            <a:lumMod val="60000"/>
            <a:lumOff val="40000"/>
          </a:schemeClr>
        </a:solidFill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/>
            <a:t>2</a:t>
          </a:r>
        </a:p>
      </dgm:t>
    </dgm:pt>
    <dgm:pt modelId="{EAA6789D-DACD-4860-B6C6-A91B43DB5867}" type="parTrans" cxnId="{F7118AF7-7CDF-4FB3-B6FF-636F9A702247}">
      <dgm:prSet/>
      <dgm:spPr/>
      <dgm:t>
        <a:bodyPr/>
        <a:lstStyle/>
        <a:p>
          <a:endParaRPr lang="fr-FR"/>
        </a:p>
      </dgm:t>
    </dgm:pt>
    <dgm:pt modelId="{B21DC2E6-B847-405C-ABC5-F13B90518CCA}" type="sibTrans" cxnId="{F7118AF7-7CDF-4FB3-B6FF-636F9A702247}">
      <dgm:prSet/>
      <dgm:spPr/>
      <dgm:t>
        <a:bodyPr/>
        <a:lstStyle/>
        <a:p>
          <a:endParaRPr lang="fr-FR"/>
        </a:p>
      </dgm:t>
    </dgm:pt>
    <dgm:pt modelId="{C236F589-7304-48A9-AFE4-7A4D7BB47FC9}">
      <dgm:prSet phldrT="[Texte]"/>
      <dgm:spPr>
        <a:ln>
          <a:solidFill>
            <a:schemeClr val="tx2">
              <a:lumMod val="60000"/>
              <a:lumOff val="40000"/>
            </a:schemeClr>
          </a:solidFill>
        </a:ln>
      </dgm:spPr>
      <dgm:t>
        <a:bodyPr/>
        <a:lstStyle/>
        <a:p>
          <a:r>
            <a:rPr lang="fr-FR" dirty="0">
              <a:solidFill>
                <a:schemeClr val="tx2">
                  <a:lumMod val="75000"/>
                </a:schemeClr>
              </a:solidFill>
              <a:latin typeface="Aptos" panose="020B0004020202020204" pitchFamily="34" charset="0"/>
            </a:rPr>
            <a:t>Itération des modifications</a:t>
          </a:r>
        </a:p>
      </dgm:t>
    </dgm:pt>
    <dgm:pt modelId="{CCFA1475-5DD1-4516-B87A-5C89A3F60B75}" type="parTrans" cxnId="{532B0ECD-F0C3-4D1E-8DBC-1BD983FEAE76}">
      <dgm:prSet/>
      <dgm:spPr/>
      <dgm:t>
        <a:bodyPr/>
        <a:lstStyle/>
        <a:p>
          <a:endParaRPr lang="fr-FR"/>
        </a:p>
      </dgm:t>
    </dgm:pt>
    <dgm:pt modelId="{ADFAA647-E5ED-4D3A-BD41-D4DBC47C05C4}" type="sibTrans" cxnId="{532B0ECD-F0C3-4D1E-8DBC-1BD983FEAE76}">
      <dgm:prSet/>
      <dgm:spPr/>
      <dgm:t>
        <a:bodyPr/>
        <a:lstStyle/>
        <a:p>
          <a:endParaRPr lang="fr-FR"/>
        </a:p>
      </dgm:t>
    </dgm:pt>
    <dgm:pt modelId="{237AC3AB-42AC-4D8D-81DD-D6BB6168C6C3}">
      <dgm:prSet phldrT="[Texte]"/>
      <dgm:spPr>
        <a:solidFill>
          <a:schemeClr val="tx2">
            <a:lumMod val="40000"/>
            <a:lumOff val="60000"/>
          </a:schemeClr>
        </a:solidFill>
        <a:ln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r>
            <a:rPr lang="fr-FR" dirty="0"/>
            <a:t>3</a:t>
          </a:r>
        </a:p>
      </dgm:t>
    </dgm:pt>
    <dgm:pt modelId="{4BC4D8CB-73A4-4682-B6E3-EAE901FF9F12}" type="parTrans" cxnId="{4861C7A1-5797-4139-8029-B2CAB211F7B6}">
      <dgm:prSet/>
      <dgm:spPr/>
      <dgm:t>
        <a:bodyPr/>
        <a:lstStyle/>
        <a:p>
          <a:endParaRPr lang="fr-FR"/>
        </a:p>
      </dgm:t>
    </dgm:pt>
    <dgm:pt modelId="{9404E8C4-B84A-4018-A5D8-D738F76DE959}" type="sibTrans" cxnId="{4861C7A1-5797-4139-8029-B2CAB211F7B6}">
      <dgm:prSet/>
      <dgm:spPr/>
      <dgm:t>
        <a:bodyPr/>
        <a:lstStyle/>
        <a:p>
          <a:endParaRPr lang="fr-FR"/>
        </a:p>
      </dgm:t>
    </dgm:pt>
    <dgm:pt modelId="{9B656EDC-0FC0-4D47-9AD3-F602541F90D6}">
      <dgm:prSet phldrT="[Texte]"/>
      <dgm:spPr>
        <a:ln>
          <a:solidFill>
            <a:schemeClr val="tx2">
              <a:lumMod val="40000"/>
              <a:lumOff val="60000"/>
            </a:schemeClr>
          </a:solidFill>
        </a:ln>
      </dgm:spPr>
      <dgm:t>
        <a:bodyPr/>
        <a:lstStyle/>
        <a:p>
          <a:r>
            <a:rPr lang="fr-FR" dirty="0">
              <a:solidFill>
                <a:schemeClr val="tx2">
                  <a:lumMod val="75000"/>
                </a:schemeClr>
              </a:solidFill>
              <a:latin typeface="Aptos" panose="020B0004020202020204" pitchFamily="34" charset="0"/>
            </a:rPr>
            <a:t>Suivi des métriques des modèles avec ML Flow</a:t>
          </a:r>
        </a:p>
      </dgm:t>
    </dgm:pt>
    <dgm:pt modelId="{6DF34A48-5FE1-49AC-AA74-963CEBE02046}" type="parTrans" cxnId="{8528CBFA-9E7F-4163-A4FF-713B8D4C4483}">
      <dgm:prSet/>
      <dgm:spPr/>
      <dgm:t>
        <a:bodyPr/>
        <a:lstStyle/>
        <a:p>
          <a:endParaRPr lang="fr-FR"/>
        </a:p>
      </dgm:t>
    </dgm:pt>
    <dgm:pt modelId="{6B454AA4-8730-4620-B578-4E9BEACF7806}" type="sibTrans" cxnId="{8528CBFA-9E7F-4163-A4FF-713B8D4C4483}">
      <dgm:prSet/>
      <dgm:spPr/>
      <dgm:t>
        <a:bodyPr/>
        <a:lstStyle/>
        <a:p>
          <a:endParaRPr lang="fr-FR"/>
        </a:p>
      </dgm:t>
    </dgm:pt>
    <dgm:pt modelId="{05FEBEAA-2687-46EA-B2AD-197513BABA69}">
      <dgm:prSet phldrT="[Texte]"/>
      <dgm:spPr>
        <a:ln>
          <a:solidFill>
            <a:schemeClr val="tx2">
              <a:lumMod val="75000"/>
            </a:schemeClr>
          </a:solidFill>
        </a:ln>
      </dgm:spPr>
      <dgm:t>
        <a:bodyPr/>
        <a:lstStyle/>
        <a:p>
          <a:r>
            <a:rPr lang="fr-FR" dirty="0">
              <a:solidFill>
                <a:schemeClr val="tx2">
                  <a:lumMod val="75000"/>
                </a:schemeClr>
              </a:solidFill>
              <a:latin typeface="Aptos" panose="020B0004020202020204" pitchFamily="34" charset="0"/>
            </a:rPr>
            <a:t>Le moins de modifications possibles</a:t>
          </a:r>
        </a:p>
      </dgm:t>
    </dgm:pt>
    <dgm:pt modelId="{A663AA0F-8C3D-413D-8816-668993C04616}" type="parTrans" cxnId="{E3405000-8B26-4A8E-B459-A3D3C191F236}">
      <dgm:prSet/>
      <dgm:spPr/>
      <dgm:t>
        <a:bodyPr/>
        <a:lstStyle/>
        <a:p>
          <a:endParaRPr lang="fr-FR"/>
        </a:p>
      </dgm:t>
    </dgm:pt>
    <dgm:pt modelId="{5475EDFD-E3E1-45F2-99A9-261102994467}" type="sibTrans" cxnId="{E3405000-8B26-4A8E-B459-A3D3C191F236}">
      <dgm:prSet/>
      <dgm:spPr/>
      <dgm:t>
        <a:bodyPr/>
        <a:lstStyle/>
        <a:p>
          <a:endParaRPr lang="fr-FR"/>
        </a:p>
      </dgm:t>
    </dgm:pt>
    <dgm:pt modelId="{C2BAAF94-441A-4725-9CED-453CFFD2386E}" type="pres">
      <dgm:prSet presAssocID="{7665B296-6F8D-46AD-8559-0D08430108C1}" presName="linearFlow" presStyleCnt="0">
        <dgm:presLayoutVars>
          <dgm:dir/>
          <dgm:animLvl val="lvl"/>
          <dgm:resizeHandles val="exact"/>
        </dgm:presLayoutVars>
      </dgm:prSet>
      <dgm:spPr/>
    </dgm:pt>
    <dgm:pt modelId="{6C80C4EA-178B-44F1-B6A3-6119F9A79B9F}" type="pres">
      <dgm:prSet presAssocID="{46E2EDF1-3B27-46E7-B155-6556D662BF2F}" presName="composite" presStyleCnt="0"/>
      <dgm:spPr/>
    </dgm:pt>
    <dgm:pt modelId="{C03315AE-4733-4854-AD1F-C8EF7BAE8D36}" type="pres">
      <dgm:prSet presAssocID="{46E2EDF1-3B27-46E7-B155-6556D662BF2F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2D06BF07-047D-4E38-9893-6B29D5D0D2A1}" type="pres">
      <dgm:prSet presAssocID="{46E2EDF1-3B27-46E7-B155-6556D662BF2F}" presName="descendantText" presStyleLbl="alignAcc1" presStyleIdx="0" presStyleCnt="3">
        <dgm:presLayoutVars>
          <dgm:bulletEnabled val="1"/>
        </dgm:presLayoutVars>
      </dgm:prSet>
      <dgm:spPr/>
    </dgm:pt>
    <dgm:pt modelId="{91DA9BF7-3681-4218-BD52-54D5A58631C7}" type="pres">
      <dgm:prSet presAssocID="{0181A4AA-6E07-4667-A072-F3EF6762C889}" presName="sp" presStyleCnt="0"/>
      <dgm:spPr/>
    </dgm:pt>
    <dgm:pt modelId="{1CF7871E-8478-4079-A659-2DB7FD0CEDB8}" type="pres">
      <dgm:prSet presAssocID="{1E68DDB7-75E4-4BCB-8CA0-6E5CD1DD1203}" presName="composite" presStyleCnt="0"/>
      <dgm:spPr/>
    </dgm:pt>
    <dgm:pt modelId="{ECC479A9-BAB4-493C-85A1-628094AF1C59}" type="pres">
      <dgm:prSet presAssocID="{1E68DDB7-75E4-4BCB-8CA0-6E5CD1DD1203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34A7A97F-0ECE-4D2E-8255-68B68983CE61}" type="pres">
      <dgm:prSet presAssocID="{1E68DDB7-75E4-4BCB-8CA0-6E5CD1DD1203}" presName="descendantText" presStyleLbl="alignAcc1" presStyleIdx="1" presStyleCnt="3">
        <dgm:presLayoutVars>
          <dgm:bulletEnabled val="1"/>
        </dgm:presLayoutVars>
      </dgm:prSet>
      <dgm:spPr/>
    </dgm:pt>
    <dgm:pt modelId="{CEB9D45A-4002-4F39-AE26-BF4195D44FBF}" type="pres">
      <dgm:prSet presAssocID="{B21DC2E6-B847-405C-ABC5-F13B90518CCA}" presName="sp" presStyleCnt="0"/>
      <dgm:spPr/>
    </dgm:pt>
    <dgm:pt modelId="{7F3B9935-291F-4347-AEDD-6D524C4B7373}" type="pres">
      <dgm:prSet presAssocID="{237AC3AB-42AC-4D8D-81DD-D6BB6168C6C3}" presName="composite" presStyleCnt="0"/>
      <dgm:spPr/>
    </dgm:pt>
    <dgm:pt modelId="{9002EFCA-1145-4937-A99D-9CEDFF9F8AF2}" type="pres">
      <dgm:prSet presAssocID="{237AC3AB-42AC-4D8D-81DD-D6BB6168C6C3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15B37193-4575-490A-B0F6-045696750C7C}" type="pres">
      <dgm:prSet presAssocID="{237AC3AB-42AC-4D8D-81DD-D6BB6168C6C3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E3405000-8B26-4A8E-B459-A3D3C191F236}" srcId="{46E2EDF1-3B27-46E7-B155-6556D662BF2F}" destId="{05FEBEAA-2687-46EA-B2AD-197513BABA69}" srcOrd="1" destOrd="0" parTransId="{A663AA0F-8C3D-413D-8816-668993C04616}" sibTransId="{5475EDFD-E3E1-45F2-99A9-261102994467}"/>
    <dgm:cxn modelId="{BA6CE708-D927-4F19-9BB7-CDE11796AA0F}" srcId="{46E2EDF1-3B27-46E7-B155-6556D662BF2F}" destId="{1540CEF0-70D4-4EA8-A70B-A9D99EE115D8}" srcOrd="0" destOrd="0" parTransId="{1E18C422-E557-4A77-AD8E-C4AF5804F52B}" sibTransId="{74E5A720-816F-42D8-A6A6-C41793F24190}"/>
    <dgm:cxn modelId="{6FA59616-FA0E-494E-B0F3-C9E41CE5DF80}" type="presOf" srcId="{1540CEF0-70D4-4EA8-A70B-A9D99EE115D8}" destId="{2D06BF07-047D-4E38-9893-6B29D5D0D2A1}" srcOrd="0" destOrd="0" presId="urn:microsoft.com/office/officeart/2005/8/layout/chevron2"/>
    <dgm:cxn modelId="{F4209326-5F64-426F-AE20-A4ECB00E4122}" type="presOf" srcId="{C236F589-7304-48A9-AFE4-7A4D7BB47FC9}" destId="{34A7A97F-0ECE-4D2E-8255-68B68983CE61}" srcOrd="0" destOrd="0" presId="urn:microsoft.com/office/officeart/2005/8/layout/chevron2"/>
    <dgm:cxn modelId="{BF706737-00A0-4EFE-B850-E678AF177832}" srcId="{7665B296-6F8D-46AD-8559-0D08430108C1}" destId="{46E2EDF1-3B27-46E7-B155-6556D662BF2F}" srcOrd="0" destOrd="0" parTransId="{5F002A11-7789-45AD-9B5C-4F6152D9BAAF}" sibTransId="{0181A4AA-6E07-4667-A072-F3EF6762C889}"/>
    <dgm:cxn modelId="{CC33C74A-2C9A-451E-93DB-9C2E159989B3}" type="presOf" srcId="{46E2EDF1-3B27-46E7-B155-6556D662BF2F}" destId="{C03315AE-4733-4854-AD1F-C8EF7BAE8D36}" srcOrd="0" destOrd="0" presId="urn:microsoft.com/office/officeart/2005/8/layout/chevron2"/>
    <dgm:cxn modelId="{38D1794B-FF14-4F77-8CC6-09DC0E025434}" type="presOf" srcId="{9B656EDC-0FC0-4D47-9AD3-F602541F90D6}" destId="{15B37193-4575-490A-B0F6-045696750C7C}" srcOrd="0" destOrd="0" presId="urn:microsoft.com/office/officeart/2005/8/layout/chevron2"/>
    <dgm:cxn modelId="{72771E6F-FE2F-4EAF-B201-5EBCF9072496}" type="presOf" srcId="{7665B296-6F8D-46AD-8559-0D08430108C1}" destId="{C2BAAF94-441A-4725-9CED-453CFFD2386E}" srcOrd="0" destOrd="0" presId="urn:microsoft.com/office/officeart/2005/8/layout/chevron2"/>
    <dgm:cxn modelId="{BF144D9E-9269-4999-AED8-EE95DF04794E}" srcId="{46E2EDF1-3B27-46E7-B155-6556D662BF2F}" destId="{7052531E-3C47-4F19-BCBA-4C8A27E47E38}" srcOrd="2" destOrd="0" parTransId="{99DD0E02-5842-48CE-BDDA-882512CEBCE1}" sibTransId="{302CD73C-40DF-4436-9E78-362A245B9849}"/>
    <dgm:cxn modelId="{4861C7A1-5797-4139-8029-B2CAB211F7B6}" srcId="{7665B296-6F8D-46AD-8559-0D08430108C1}" destId="{237AC3AB-42AC-4D8D-81DD-D6BB6168C6C3}" srcOrd="2" destOrd="0" parTransId="{4BC4D8CB-73A4-4682-B6E3-EAE901FF9F12}" sibTransId="{9404E8C4-B84A-4018-A5D8-D738F76DE959}"/>
    <dgm:cxn modelId="{532B0ECD-F0C3-4D1E-8DBC-1BD983FEAE76}" srcId="{1E68DDB7-75E4-4BCB-8CA0-6E5CD1DD1203}" destId="{C236F589-7304-48A9-AFE4-7A4D7BB47FC9}" srcOrd="0" destOrd="0" parTransId="{CCFA1475-5DD1-4516-B87A-5C89A3F60B75}" sibTransId="{ADFAA647-E5ED-4D3A-BD41-D4DBC47C05C4}"/>
    <dgm:cxn modelId="{7251A5DC-43A4-4CA9-876D-F5E8E2498855}" type="presOf" srcId="{05FEBEAA-2687-46EA-B2AD-197513BABA69}" destId="{2D06BF07-047D-4E38-9893-6B29D5D0D2A1}" srcOrd="0" destOrd="1" presId="urn:microsoft.com/office/officeart/2005/8/layout/chevron2"/>
    <dgm:cxn modelId="{CBA9F2E5-0297-4B39-B43E-169F5CF9D65D}" type="presOf" srcId="{1E68DDB7-75E4-4BCB-8CA0-6E5CD1DD1203}" destId="{ECC479A9-BAB4-493C-85A1-628094AF1C59}" srcOrd="0" destOrd="0" presId="urn:microsoft.com/office/officeart/2005/8/layout/chevron2"/>
    <dgm:cxn modelId="{B77BA1F5-EB83-4F5E-8BCB-C62A2478F5DC}" type="presOf" srcId="{7052531E-3C47-4F19-BCBA-4C8A27E47E38}" destId="{2D06BF07-047D-4E38-9893-6B29D5D0D2A1}" srcOrd="0" destOrd="2" presId="urn:microsoft.com/office/officeart/2005/8/layout/chevron2"/>
    <dgm:cxn modelId="{F7118AF7-7CDF-4FB3-B6FF-636F9A702247}" srcId="{7665B296-6F8D-46AD-8559-0D08430108C1}" destId="{1E68DDB7-75E4-4BCB-8CA0-6E5CD1DD1203}" srcOrd="1" destOrd="0" parTransId="{EAA6789D-DACD-4860-B6C6-A91B43DB5867}" sibTransId="{B21DC2E6-B847-405C-ABC5-F13B90518CCA}"/>
    <dgm:cxn modelId="{BCC958FA-1E2D-4397-BA7C-5E4A08B18C1F}" type="presOf" srcId="{237AC3AB-42AC-4D8D-81DD-D6BB6168C6C3}" destId="{9002EFCA-1145-4937-A99D-9CEDFF9F8AF2}" srcOrd="0" destOrd="0" presId="urn:microsoft.com/office/officeart/2005/8/layout/chevron2"/>
    <dgm:cxn modelId="{8528CBFA-9E7F-4163-A4FF-713B8D4C4483}" srcId="{237AC3AB-42AC-4D8D-81DD-D6BB6168C6C3}" destId="{9B656EDC-0FC0-4D47-9AD3-F602541F90D6}" srcOrd="0" destOrd="0" parTransId="{6DF34A48-5FE1-49AC-AA74-963CEBE02046}" sibTransId="{6B454AA4-8730-4620-B578-4E9BEACF7806}"/>
    <dgm:cxn modelId="{7D031F32-9329-4E2C-96C6-25C95526956F}" type="presParOf" srcId="{C2BAAF94-441A-4725-9CED-453CFFD2386E}" destId="{6C80C4EA-178B-44F1-B6A3-6119F9A79B9F}" srcOrd="0" destOrd="0" presId="urn:microsoft.com/office/officeart/2005/8/layout/chevron2"/>
    <dgm:cxn modelId="{24FB8D2B-9F83-4244-8CB6-9E49C392FE00}" type="presParOf" srcId="{6C80C4EA-178B-44F1-B6A3-6119F9A79B9F}" destId="{C03315AE-4733-4854-AD1F-C8EF7BAE8D36}" srcOrd="0" destOrd="0" presId="urn:microsoft.com/office/officeart/2005/8/layout/chevron2"/>
    <dgm:cxn modelId="{E5DF76E8-92CF-4F79-8082-4E8D7DDABFCB}" type="presParOf" srcId="{6C80C4EA-178B-44F1-B6A3-6119F9A79B9F}" destId="{2D06BF07-047D-4E38-9893-6B29D5D0D2A1}" srcOrd="1" destOrd="0" presId="urn:microsoft.com/office/officeart/2005/8/layout/chevron2"/>
    <dgm:cxn modelId="{F3EE6ED1-81EB-46E8-A509-24EC8DCD6B4B}" type="presParOf" srcId="{C2BAAF94-441A-4725-9CED-453CFFD2386E}" destId="{91DA9BF7-3681-4218-BD52-54D5A58631C7}" srcOrd="1" destOrd="0" presId="urn:microsoft.com/office/officeart/2005/8/layout/chevron2"/>
    <dgm:cxn modelId="{8D5B8E56-06A8-4B46-9E6D-FD81C57F25B9}" type="presParOf" srcId="{C2BAAF94-441A-4725-9CED-453CFFD2386E}" destId="{1CF7871E-8478-4079-A659-2DB7FD0CEDB8}" srcOrd="2" destOrd="0" presId="urn:microsoft.com/office/officeart/2005/8/layout/chevron2"/>
    <dgm:cxn modelId="{EF4434CC-A768-41AB-AAFC-A1F5CF8CD0C4}" type="presParOf" srcId="{1CF7871E-8478-4079-A659-2DB7FD0CEDB8}" destId="{ECC479A9-BAB4-493C-85A1-628094AF1C59}" srcOrd="0" destOrd="0" presId="urn:microsoft.com/office/officeart/2005/8/layout/chevron2"/>
    <dgm:cxn modelId="{8206D588-7864-419C-B4ED-2C2F338B98F5}" type="presParOf" srcId="{1CF7871E-8478-4079-A659-2DB7FD0CEDB8}" destId="{34A7A97F-0ECE-4D2E-8255-68B68983CE61}" srcOrd="1" destOrd="0" presId="urn:microsoft.com/office/officeart/2005/8/layout/chevron2"/>
    <dgm:cxn modelId="{715477AA-1458-4136-BA1C-281D1B1F78CA}" type="presParOf" srcId="{C2BAAF94-441A-4725-9CED-453CFFD2386E}" destId="{CEB9D45A-4002-4F39-AE26-BF4195D44FBF}" srcOrd="3" destOrd="0" presId="urn:microsoft.com/office/officeart/2005/8/layout/chevron2"/>
    <dgm:cxn modelId="{6720946C-7466-49E2-8D38-9A1703FCC42D}" type="presParOf" srcId="{C2BAAF94-441A-4725-9CED-453CFFD2386E}" destId="{7F3B9935-291F-4347-AEDD-6D524C4B7373}" srcOrd="4" destOrd="0" presId="urn:microsoft.com/office/officeart/2005/8/layout/chevron2"/>
    <dgm:cxn modelId="{AE5DBD54-D5C9-4391-9B79-0798593DBC7C}" type="presParOf" srcId="{7F3B9935-291F-4347-AEDD-6D524C4B7373}" destId="{9002EFCA-1145-4937-A99D-9CEDFF9F8AF2}" srcOrd="0" destOrd="0" presId="urn:microsoft.com/office/officeart/2005/8/layout/chevron2"/>
    <dgm:cxn modelId="{0F2FC601-FC1E-4408-8D1D-4F41241E97CF}" type="presParOf" srcId="{7F3B9935-291F-4347-AEDD-6D524C4B7373}" destId="{15B37193-4575-490A-B0F6-045696750C7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3315AE-4733-4854-AD1F-C8EF7BAE8D36}">
      <dsp:nvSpPr>
        <dsp:cNvPr id="0" name=""/>
        <dsp:cNvSpPr/>
      </dsp:nvSpPr>
      <dsp:spPr>
        <a:xfrm rot="5400000">
          <a:off x="-221028" y="221190"/>
          <a:ext cx="1473524" cy="1031466"/>
        </a:xfrm>
        <a:prstGeom prst="chevron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tx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dirty="0"/>
            <a:t>1</a:t>
          </a:r>
        </a:p>
      </dsp:txBody>
      <dsp:txXfrm rot="-5400000">
        <a:off x="1" y="515894"/>
        <a:ext cx="1031466" cy="442058"/>
      </dsp:txXfrm>
    </dsp:sp>
    <dsp:sp modelId="{2D06BF07-047D-4E38-9893-6B29D5D0D2A1}">
      <dsp:nvSpPr>
        <dsp:cNvPr id="0" name=""/>
        <dsp:cNvSpPr/>
      </dsp:nvSpPr>
      <dsp:spPr>
        <a:xfrm rot="5400000">
          <a:off x="4080200" y="-3048571"/>
          <a:ext cx="957790" cy="70552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fr-FR" sz="1800" kern="1200" dirty="0">
              <a:solidFill>
                <a:schemeClr val="tx2">
                  <a:lumMod val="75000"/>
                </a:schemeClr>
              </a:solidFill>
              <a:latin typeface="Aptos" panose="020B0004020202020204" pitchFamily="34" charset="0"/>
            </a:rPr>
            <a:t>Construction des modèles avec :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solidFill>
                <a:schemeClr val="tx2">
                  <a:lumMod val="75000"/>
                </a:schemeClr>
              </a:solidFill>
              <a:latin typeface="Aptos" panose="020B0004020202020204" pitchFamily="34" charset="0"/>
            </a:rPr>
            <a:t>Le moins de modifications possibles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solidFill>
                <a:schemeClr val="tx2">
                  <a:lumMod val="75000"/>
                </a:schemeClr>
              </a:solidFill>
              <a:latin typeface="Aptos" panose="020B0004020202020204" pitchFamily="34" charset="0"/>
            </a:rPr>
            <a:t>Les paramètres standards</a:t>
          </a:r>
        </a:p>
      </dsp:txBody>
      <dsp:txXfrm rot="-5400000">
        <a:off x="1031467" y="46917"/>
        <a:ext cx="7008502" cy="864280"/>
      </dsp:txXfrm>
    </dsp:sp>
    <dsp:sp modelId="{ECC479A9-BAB4-493C-85A1-628094AF1C59}">
      <dsp:nvSpPr>
        <dsp:cNvPr id="0" name=""/>
        <dsp:cNvSpPr/>
      </dsp:nvSpPr>
      <dsp:spPr>
        <a:xfrm rot="5400000">
          <a:off x="-221028" y="1498804"/>
          <a:ext cx="1473524" cy="1031466"/>
        </a:xfrm>
        <a:prstGeom prst="chevron">
          <a:avLst/>
        </a:prstGeom>
        <a:solidFill>
          <a:schemeClr val="tx2">
            <a:lumMod val="60000"/>
            <a:lumOff val="40000"/>
          </a:schemeClr>
        </a:solidFill>
        <a:ln w="12700" cap="flat" cmpd="sng" algn="ctr">
          <a:solidFill>
            <a:schemeClr val="tx2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dirty="0"/>
            <a:t>2</a:t>
          </a:r>
        </a:p>
      </dsp:txBody>
      <dsp:txXfrm rot="-5400000">
        <a:off x="1" y="1793508"/>
        <a:ext cx="1031466" cy="442058"/>
      </dsp:txXfrm>
    </dsp:sp>
    <dsp:sp modelId="{34A7A97F-0ECE-4D2E-8255-68B68983CE61}">
      <dsp:nvSpPr>
        <dsp:cNvPr id="0" name=""/>
        <dsp:cNvSpPr/>
      </dsp:nvSpPr>
      <dsp:spPr>
        <a:xfrm rot="5400000">
          <a:off x="4080200" y="-1770957"/>
          <a:ext cx="957790" cy="70552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2">
              <a:lumMod val="60000"/>
              <a:lumOff val="4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solidFill>
                <a:schemeClr val="tx2">
                  <a:lumMod val="75000"/>
                </a:schemeClr>
              </a:solidFill>
              <a:latin typeface="Aptos" panose="020B0004020202020204" pitchFamily="34" charset="0"/>
            </a:rPr>
            <a:t>Itération des modifications</a:t>
          </a:r>
        </a:p>
      </dsp:txBody>
      <dsp:txXfrm rot="-5400000">
        <a:off x="1031467" y="1324531"/>
        <a:ext cx="7008502" cy="864280"/>
      </dsp:txXfrm>
    </dsp:sp>
    <dsp:sp modelId="{9002EFCA-1145-4937-A99D-9CEDFF9F8AF2}">
      <dsp:nvSpPr>
        <dsp:cNvPr id="0" name=""/>
        <dsp:cNvSpPr/>
      </dsp:nvSpPr>
      <dsp:spPr>
        <a:xfrm rot="5400000">
          <a:off x="-221028" y="2776417"/>
          <a:ext cx="1473524" cy="1031466"/>
        </a:xfrm>
        <a:prstGeom prst="chevron">
          <a:avLst/>
        </a:prstGeom>
        <a:solidFill>
          <a:schemeClr val="tx2">
            <a:lumMod val="40000"/>
            <a:lumOff val="60000"/>
          </a:schemeClr>
        </a:solidFill>
        <a:ln w="12700" cap="flat" cmpd="sng" algn="ctr">
          <a:solidFill>
            <a:schemeClr val="tx2">
              <a:lumMod val="40000"/>
              <a:lumOff val="6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415" tIns="18415" rIns="18415" bIns="18415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900" kern="1200" dirty="0"/>
            <a:t>3</a:t>
          </a:r>
        </a:p>
      </dsp:txBody>
      <dsp:txXfrm rot="-5400000">
        <a:off x="1" y="3071121"/>
        <a:ext cx="1031466" cy="442058"/>
      </dsp:txXfrm>
    </dsp:sp>
    <dsp:sp modelId="{15B37193-4575-490A-B0F6-045696750C7C}">
      <dsp:nvSpPr>
        <dsp:cNvPr id="0" name=""/>
        <dsp:cNvSpPr/>
      </dsp:nvSpPr>
      <dsp:spPr>
        <a:xfrm rot="5400000">
          <a:off x="4080200" y="-493344"/>
          <a:ext cx="957790" cy="705525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tx2">
              <a:lumMod val="40000"/>
              <a:lumOff val="60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800" kern="1200" dirty="0">
              <a:solidFill>
                <a:schemeClr val="tx2">
                  <a:lumMod val="75000"/>
                </a:schemeClr>
              </a:solidFill>
              <a:latin typeface="Aptos" panose="020B0004020202020204" pitchFamily="34" charset="0"/>
            </a:rPr>
            <a:t>Suivi des métriques des modèles avec ML Flow</a:t>
          </a:r>
        </a:p>
      </dsp:txBody>
      <dsp:txXfrm rot="-5400000">
        <a:off x="1031467" y="2602144"/>
        <a:ext cx="7008502" cy="8642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162E82-CA51-4C06-AD45-F3A8DC84C117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7DB8CA-664C-42B6-8F2A-A690EA2C791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610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7DB8CA-664C-42B6-8F2A-A690EA2C791F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04059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8945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1660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0744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6141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3684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7411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80052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4315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1878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8384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0186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F58A56-27A6-4858-BF4A-A525B0D4EA9F}" type="datetimeFigureOut">
              <a:rPr lang="fr-FR" smtClean="0"/>
              <a:t>01/02/2025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562B9-CF15-4413-9713-19AD1000CCF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2683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1BC0456-2351-F562-A5C5-741E23D8D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fr-FR" sz="4600"/>
              <a:t>Anticipation des besoins en consommation de bâtiments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CFD3FB8-FBBB-2B50-2F2C-F0FD1A757F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pPr algn="l"/>
            <a:r>
              <a:rPr lang="fr-FR" dirty="0"/>
              <a:t>Maëva Beauvillain Berte</a:t>
            </a:r>
          </a:p>
          <a:p>
            <a:pPr algn="l"/>
            <a:r>
              <a:rPr lang="fr-FR" dirty="0"/>
              <a:t>janvier 2025</a:t>
            </a:r>
          </a:p>
        </p:txBody>
      </p:sp>
      <p:sp>
        <p:nvSpPr>
          <p:cNvPr id="30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 7" descr="Une image contenant bâtiment, plein air, horizon, paysage urbain&#10;&#10;Description générée automatiquement">
            <a:extLst>
              <a:ext uri="{FF2B5EF4-FFF2-40B4-BE49-F238E27FC236}">
                <a16:creationId xmlns:a16="http://schemas.microsoft.com/office/drawing/2014/main" id="{E586635D-BEFC-3547-5264-1BC30BBA7D0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038" r="3" b="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33458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00942-59D5-D4DD-7A82-B4BFB1A673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7E31320-7D8E-CAAD-2057-FCF0A5D983C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l="44017" r="22149"/>
          <a:stretch/>
        </p:blipFill>
        <p:spPr>
          <a:xfrm>
            <a:off x="9848850" y="0"/>
            <a:ext cx="234315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565582D5-D22D-E89C-B11D-36A5AA9A940E}"/>
              </a:ext>
            </a:extLst>
          </p:cNvPr>
          <p:cNvSpPr/>
          <p:nvPr/>
        </p:nvSpPr>
        <p:spPr>
          <a:xfrm rot="5400000">
            <a:off x="914534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OPTIMISATION DES FEATURES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F4ADB42-566D-5C8E-028C-0DCE2455D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22586"/>
            <a:ext cx="7134225" cy="590956"/>
          </a:xfrm>
          <a:solidFill>
            <a:schemeClr val="bg2">
              <a:lumMod val="25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r>
              <a:rPr lang="fr-FR" sz="1800" dirty="0">
                <a:latin typeface="Aptos" panose="020B0004020202020204" pitchFamily="34" charset="0"/>
              </a:rPr>
              <a:t>	NEIGHBORHOOD</a:t>
            </a:r>
            <a:endParaRPr lang="fr-FR" sz="1800" dirty="0">
              <a:solidFill>
                <a:schemeClr val="lt1"/>
              </a:solidFill>
              <a:latin typeface="Aptos" panose="020B0004020202020204" pitchFamily="34" charset="0"/>
              <a:ea typeface="+mn-ea"/>
              <a:cs typeface="+mn-cs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8438906-60EC-6D84-C496-61F90E810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887" y="3580164"/>
            <a:ext cx="7134225" cy="3130941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14CE4D0-1E3D-05AB-4CA1-958862ACDE33}"/>
              </a:ext>
            </a:extLst>
          </p:cNvPr>
          <p:cNvSpPr/>
          <p:nvPr/>
        </p:nvSpPr>
        <p:spPr>
          <a:xfrm>
            <a:off x="136940" y="1494218"/>
            <a:ext cx="2343150" cy="2023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DOWNTOWN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CENTRAL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Central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4BFAE9C2-3569-B336-ADE9-C5C92BDE5BD5}"/>
              </a:ext>
            </a:extLst>
          </p:cNvPr>
          <p:cNvSpPr txBox="1">
            <a:spLocks/>
          </p:cNvSpPr>
          <p:nvPr/>
        </p:nvSpPr>
        <p:spPr>
          <a:xfrm>
            <a:off x="361950" y="913351"/>
            <a:ext cx="3324225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/>
            <a:r>
              <a:rPr lang="fr-FR" sz="1600" dirty="0">
                <a:latin typeface="Aptos" panose="020B0004020202020204" pitchFamily="34" charset="0"/>
              </a:rPr>
              <a:t>Réduction de la cardinalité + doublons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F0F135-9827-83E5-F020-8FFF5FE9DF2F}"/>
              </a:ext>
            </a:extLst>
          </p:cNvPr>
          <p:cNvSpPr/>
          <p:nvPr/>
        </p:nvSpPr>
        <p:spPr>
          <a:xfrm>
            <a:off x="2552700" y="1481351"/>
            <a:ext cx="2343150" cy="2023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sz="14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GREATER DUWAMISH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SOUTHEAST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DELRIDGE NEIGHBORHOODS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DELRIDGE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Delridge</a:t>
            </a:r>
            <a:endParaRPr lang="fr-FR" sz="14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SOUTHWEST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53736C4-FE6A-920A-2CB4-B4CF47141839}"/>
              </a:ext>
            </a:extLst>
          </p:cNvPr>
          <p:cNvSpPr/>
          <p:nvPr/>
        </p:nvSpPr>
        <p:spPr>
          <a:xfrm>
            <a:off x="4968460" y="1481350"/>
            <a:ext cx="2343150" cy="2023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sz="12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endParaRPr lang="fr-FR" sz="12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MAGNOLIA / QUEEN ANNE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NORTHEAST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NORTHWEST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Northwest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BALLARD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Ballard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NORTH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North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2E007237-3081-86C5-8AF7-BE558B554C97}"/>
              </a:ext>
            </a:extLst>
          </p:cNvPr>
          <p:cNvSpPr/>
          <p:nvPr/>
        </p:nvSpPr>
        <p:spPr>
          <a:xfrm>
            <a:off x="7372350" y="1481350"/>
            <a:ext cx="2343150" cy="20238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LAKE UNION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EAST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69EA725-67BE-4A67-440E-F32AA0EA05D6}"/>
              </a:ext>
            </a:extLst>
          </p:cNvPr>
          <p:cNvSpPr/>
          <p:nvPr/>
        </p:nvSpPr>
        <p:spPr>
          <a:xfrm>
            <a:off x="136940" y="1494218"/>
            <a:ext cx="2339560" cy="33458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latin typeface="Aptos" panose="020B0004020202020204" pitchFamily="34" charset="0"/>
              </a:rPr>
              <a:t>DOWNTOWN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3024EB0-4974-FA3B-A432-942B3E7274B8}"/>
              </a:ext>
            </a:extLst>
          </p:cNvPr>
          <p:cNvSpPr/>
          <p:nvPr/>
        </p:nvSpPr>
        <p:spPr>
          <a:xfrm>
            <a:off x="2558635" y="1481350"/>
            <a:ext cx="2339560" cy="33458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latin typeface="Aptos" panose="020B0004020202020204" pitchFamily="34" charset="0"/>
              </a:rPr>
              <a:t>SOUTH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DCC535-CBF0-A83E-E7DE-579620713DFF}"/>
              </a:ext>
            </a:extLst>
          </p:cNvPr>
          <p:cNvSpPr/>
          <p:nvPr/>
        </p:nvSpPr>
        <p:spPr>
          <a:xfrm>
            <a:off x="4980330" y="1481350"/>
            <a:ext cx="2339560" cy="33458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latin typeface="Aptos" panose="020B0004020202020204" pitchFamily="34" charset="0"/>
              </a:rPr>
              <a:t>NORTH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DF1225D-9312-03FF-A543-EE24DA689940}"/>
              </a:ext>
            </a:extLst>
          </p:cNvPr>
          <p:cNvSpPr/>
          <p:nvPr/>
        </p:nvSpPr>
        <p:spPr>
          <a:xfrm>
            <a:off x="7380630" y="1494218"/>
            <a:ext cx="2339560" cy="334582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latin typeface="Aptos" panose="020B0004020202020204" pitchFamily="34" charset="0"/>
              </a:rPr>
              <a:t>EAST</a:t>
            </a:r>
          </a:p>
        </p:txBody>
      </p:sp>
    </p:spTree>
    <p:extLst>
      <p:ext uri="{BB962C8B-B14F-4D97-AF65-F5344CB8AC3E}">
        <p14:creationId xmlns:p14="http://schemas.microsoft.com/office/powerpoint/2010/main" val="42936755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475347-2771-F13E-1893-8179E30A28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 15">
            <a:extLst>
              <a:ext uri="{FF2B5EF4-FFF2-40B4-BE49-F238E27FC236}">
                <a16:creationId xmlns:a16="http://schemas.microsoft.com/office/drawing/2014/main" id="{74EC70DB-B133-EDF0-62F6-BA7A872091D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l="28289" r="26173"/>
          <a:stretch/>
        </p:blipFill>
        <p:spPr>
          <a:xfrm>
            <a:off x="-11766" y="0"/>
            <a:ext cx="2342216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82253D9C-85C7-D3F3-F675-BE17E0691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525" y="459751"/>
            <a:ext cx="7134225" cy="590956"/>
          </a:xfrm>
          <a:solidFill>
            <a:schemeClr val="bg2">
              <a:lumMod val="25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r>
              <a:rPr lang="fr-FR" sz="1800" dirty="0">
                <a:latin typeface="Aptos" panose="020B0004020202020204" pitchFamily="34" charset="0"/>
              </a:rPr>
              <a:t>	ENCODEURS  ET SCALERS</a:t>
            </a:r>
            <a:endParaRPr lang="fr-FR" sz="1800" dirty="0">
              <a:solidFill>
                <a:schemeClr val="lt1"/>
              </a:solidFill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4529FE9-D1A7-4626-1412-1572B79F9A84}"/>
              </a:ext>
            </a:extLst>
          </p:cNvPr>
          <p:cNvSpPr/>
          <p:nvPr/>
        </p:nvSpPr>
        <p:spPr>
          <a:xfrm rot="16200000">
            <a:off x="-191498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PRÉPARATION DES FEATURES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B7AB02BF-415B-1C2E-F55F-F4E90EB54E95}"/>
              </a:ext>
            </a:extLst>
          </p:cNvPr>
          <p:cNvSpPr txBox="1">
            <a:spLocks/>
          </p:cNvSpPr>
          <p:nvPr/>
        </p:nvSpPr>
        <p:spPr>
          <a:xfrm>
            <a:off x="2676525" y="1199101"/>
            <a:ext cx="3419475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/>
            <a:r>
              <a:rPr lang="fr-FR" sz="1600" dirty="0">
                <a:latin typeface="Aptos" panose="020B0004020202020204" pitchFamily="34" charset="0"/>
              </a:rPr>
              <a:t>Encodage des </a:t>
            </a:r>
            <a:r>
              <a:rPr lang="fr-FR" sz="1600" dirty="0" err="1">
                <a:latin typeface="Aptos" panose="020B0004020202020204" pitchFamily="34" charset="0"/>
              </a:rPr>
              <a:t>features</a:t>
            </a:r>
            <a:r>
              <a:rPr lang="fr-FR" sz="1600" dirty="0">
                <a:latin typeface="Aptos" panose="020B0004020202020204" pitchFamily="34" charset="0"/>
              </a:rPr>
              <a:t> catégorielles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F777D867-41D3-8B99-8718-A200872B9240}"/>
              </a:ext>
            </a:extLst>
          </p:cNvPr>
          <p:cNvSpPr txBox="1">
            <a:spLocks/>
          </p:cNvSpPr>
          <p:nvPr/>
        </p:nvSpPr>
        <p:spPr>
          <a:xfrm>
            <a:off x="2676524" y="3430443"/>
            <a:ext cx="3419475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/>
            <a:r>
              <a:rPr lang="fr-FR" sz="1600" dirty="0" err="1">
                <a:latin typeface="Aptos" panose="020B0004020202020204" pitchFamily="34" charset="0"/>
              </a:rPr>
              <a:t>Scalers</a:t>
            </a:r>
            <a:endParaRPr lang="fr-FR" sz="1600" dirty="0">
              <a:latin typeface="Aptos" panose="020B0004020202020204" pitchFamily="34" charset="0"/>
            </a:endParaRP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7425846F-6F58-F919-2639-ABFD4C31F944}"/>
              </a:ext>
            </a:extLst>
          </p:cNvPr>
          <p:cNvSpPr/>
          <p:nvPr/>
        </p:nvSpPr>
        <p:spPr>
          <a:xfrm>
            <a:off x="3676650" y="1746536"/>
            <a:ext cx="2419350" cy="406064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>
                <a:latin typeface="Aptos" panose="020B0004020202020204" pitchFamily="34" charset="0"/>
              </a:rPr>
              <a:t>Mapping</a:t>
            </a: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2C2F385E-067E-4E80-E66B-3D485ED084DB}"/>
              </a:ext>
            </a:extLst>
          </p:cNvPr>
          <p:cNvSpPr/>
          <p:nvPr/>
        </p:nvSpPr>
        <p:spPr>
          <a:xfrm>
            <a:off x="7553325" y="1746536"/>
            <a:ext cx="2419350" cy="406064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 err="1">
                <a:latin typeface="Aptos" panose="020B0004020202020204" pitchFamily="34" charset="0"/>
              </a:rPr>
              <a:t>OneHotEncodeur</a:t>
            </a:r>
            <a:endParaRPr lang="fr-FR" sz="1600" dirty="0">
              <a:latin typeface="Aptos" panose="020B0004020202020204" pitchFamily="34" charset="0"/>
            </a:endParaRP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0F53D3A6-C915-3F1C-5B39-8977B7FF9806}"/>
              </a:ext>
            </a:extLst>
          </p:cNvPr>
          <p:cNvSpPr/>
          <p:nvPr/>
        </p:nvSpPr>
        <p:spPr>
          <a:xfrm>
            <a:off x="9631707" y="2993351"/>
            <a:ext cx="1158185" cy="238375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100" dirty="0" err="1">
                <a:solidFill>
                  <a:schemeClr val="bg1"/>
                </a:solidFill>
                <a:latin typeface="Aptos" panose="020B0004020202020204" pitchFamily="34" charset="0"/>
              </a:rPr>
              <a:t>df</a:t>
            </a:r>
            <a:r>
              <a:rPr lang="fr-FR" sz="1100" dirty="0">
                <a:solidFill>
                  <a:schemeClr val="bg1"/>
                </a:solidFill>
                <a:latin typeface="Aptos" panose="020B0004020202020204" pitchFamily="34" charset="0"/>
              </a:rPr>
              <a:t> : 1611 - 28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3E932C3-2672-7733-AC63-446BE42AED53}"/>
              </a:ext>
            </a:extLst>
          </p:cNvPr>
          <p:cNvSpPr txBox="1"/>
          <p:nvPr/>
        </p:nvSpPr>
        <p:spPr>
          <a:xfrm>
            <a:off x="7553325" y="2286000"/>
            <a:ext cx="2657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PrimaryPropertyType</a:t>
            </a:r>
            <a:endParaRPr lang="fr-FR" sz="1600" b="1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Neighborhood</a:t>
            </a:r>
            <a:endParaRPr lang="fr-FR" sz="1600" b="1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A33D685-661D-A964-247C-8F6452AC6E9E}"/>
              </a:ext>
            </a:extLst>
          </p:cNvPr>
          <p:cNvSpPr txBox="1"/>
          <p:nvPr/>
        </p:nvSpPr>
        <p:spPr>
          <a:xfrm>
            <a:off x="3676650" y="2187856"/>
            <a:ext cx="26574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EnergyUsed</a:t>
            </a:r>
            <a:r>
              <a:rPr lang="fr-FR" sz="16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electricity</a:t>
            </a: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=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both</a:t>
            </a: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=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gas</a:t>
            </a: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=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none = 0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8D5D3F7-7080-858D-415C-5A572E0FA078}"/>
              </a:ext>
            </a:extLst>
          </p:cNvPr>
          <p:cNvSpPr txBox="1"/>
          <p:nvPr/>
        </p:nvSpPr>
        <p:spPr>
          <a:xfrm>
            <a:off x="2690532" y="3878765"/>
            <a:ext cx="2657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600" b="1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MinMaxScaler</a:t>
            </a:r>
            <a:endParaRPr lang="fr-FR" sz="1600" b="1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1C8D276A-7707-EB20-71A1-C900537232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382" y="4301601"/>
            <a:ext cx="4629710" cy="2518299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1DD5C39B-E6DF-6E8D-895F-00F4A8B9E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9889" y="4311126"/>
            <a:ext cx="4629710" cy="2517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6457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C2FDD9-A1BF-14B2-9B7D-733CF6001A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560F83A4-5BA5-4393-B1B9-BBC41C2104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l="29537" r="18874"/>
          <a:stretch/>
        </p:blipFill>
        <p:spPr>
          <a:xfrm>
            <a:off x="9848851" y="0"/>
            <a:ext cx="2343148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57BCCEE8-7AB0-0F40-F361-A4F3609F93DB}"/>
              </a:ext>
            </a:extLst>
          </p:cNvPr>
          <p:cNvSpPr/>
          <p:nvPr/>
        </p:nvSpPr>
        <p:spPr>
          <a:xfrm rot="5400000">
            <a:off x="914534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COMPARAISON DES MODELES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9FFD551-19AE-A4E5-E5FF-AAB478D7C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22586"/>
            <a:ext cx="7134225" cy="590956"/>
          </a:xfrm>
          <a:solidFill>
            <a:schemeClr val="bg2">
              <a:lumMod val="25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r>
              <a:rPr lang="fr-FR" sz="1800" dirty="0">
                <a:latin typeface="Aptos" panose="020B0004020202020204" pitchFamily="34" charset="0"/>
              </a:rPr>
              <a:t>	PRÉSENTATION DES MODÈLES</a:t>
            </a:r>
            <a:endParaRPr lang="fr-FR" sz="1800" dirty="0">
              <a:solidFill>
                <a:schemeClr val="lt1"/>
              </a:solidFill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6C6AB19B-E1A8-DD51-6112-90079BA81AAF}"/>
              </a:ext>
            </a:extLst>
          </p:cNvPr>
          <p:cNvSpPr txBox="1">
            <a:spLocks/>
          </p:cNvSpPr>
          <p:nvPr/>
        </p:nvSpPr>
        <p:spPr>
          <a:xfrm>
            <a:off x="742052" y="1151476"/>
            <a:ext cx="1952625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200"/>
            <a:r>
              <a:rPr lang="fr-FR" sz="1600" dirty="0">
                <a:latin typeface="Aptos" panose="020B0004020202020204" pitchFamily="34" charset="0"/>
              </a:rPr>
              <a:t>Régression Linéaire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7DB7712B-1B91-67EA-AF35-BDB5BA3E0A1D}"/>
              </a:ext>
            </a:extLst>
          </p:cNvPr>
          <p:cNvSpPr txBox="1">
            <a:spLocks/>
          </p:cNvSpPr>
          <p:nvPr/>
        </p:nvSpPr>
        <p:spPr>
          <a:xfrm>
            <a:off x="3967163" y="1151476"/>
            <a:ext cx="1952625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200"/>
            <a:r>
              <a:rPr lang="fr-FR" sz="1600" dirty="0" err="1">
                <a:latin typeface="Aptos" panose="020B0004020202020204" pitchFamily="34" charset="0"/>
              </a:rPr>
              <a:t>Random</a:t>
            </a:r>
            <a:r>
              <a:rPr lang="fr-FR" sz="1600" dirty="0">
                <a:latin typeface="Aptos" panose="020B0004020202020204" pitchFamily="34" charset="0"/>
              </a:rPr>
              <a:t> Forest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AE9C41A8-0BA4-9834-5813-FDD4114A93AD}"/>
              </a:ext>
            </a:extLst>
          </p:cNvPr>
          <p:cNvSpPr txBox="1">
            <a:spLocks/>
          </p:cNvSpPr>
          <p:nvPr/>
        </p:nvSpPr>
        <p:spPr>
          <a:xfrm>
            <a:off x="7181850" y="1151476"/>
            <a:ext cx="2105025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200"/>
            <a:r>
              <a:rPr lang="fr-FR" sz="1600" dirty="0">
                <a:latin typeface="Aptos" panose="020B0004020202020204" pitchFamily="34" charset="0"/>
              </a:rPr>
              <a:t>Support </a:t>
            </a:r>
            <a:r>
              <a:rPr lang="fr-FR" sz="1600" dirty="0" err="1">
                <a:latin typeface="Aptos" panose="020B0004020202020204" pitchFamily="34" charset="0"/>
              </a:rPr>
              <a:t>Vector</a:t>
            </a:r>
            <a:r>
              <a:rPr lang="fr-FR" sz="1600" dirty="0">
                <a:latin typeface="Aptos" panose="020B0004020202020204" pitchFamily="34" charset="0"/>
              </a:rPr>
              <a:t> Machine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8BF575-F13F-8920-8E98-FDC6DC4DF786}"/>
              </a:ext>
            </a:extLst>
          </p:cNvPr>
          <p:cNvSpPr/>
          <p:nvPr/>
        </p:nvSpPr>
        <p:spPr>
          <a:xfrm>
            <a:off x="217280" y="1695451"/>
            <a:ext cx="3002170" cy="125729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Cherche une relation linéaire entre X et 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Ajuste une droite qui minimise la différence entre valeurs prédites et réelles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C4A3AA-F00A-7009-03B2-0259F41DB5F6}"/>
              </a:ext>
            </a:extLst>
          </p:cNvPr>
          <p:cNvSpPr/>
          <p:nvPr/>
        </p:nvSpPr>
        <p:spPr>
          <a:xfrm>
            <a:off x="3446842" y="1695448"/>
            <a:ext cx="3002170" cy="125730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Modèle d’ensemble basé sur plusieurs arbres de décision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La prédiction finale est la moyenne des prédictions des différents arbres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Arbre &gt; Nœud &gt; Feuille &gt; Échantillon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78DDD5-9283-573B-1BD3-9B7B4A0E00E2}"/>
              </a:ext>
            </a:extLst>
          </p:cNvPr>
          <p:cNvSpPr/>
          <p:nvPr/>
        </p:nvSpPr>
        <p:spPr>
          <a:xfrm>
            <a:off x="6733277" y="1695448"/>
            <a:ext cx="3002170" cy="125730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Trouve la fonction qui maximise la marge de tolérance autour des données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Ignore les petites erreurs et se concentre sur les points les plus représentatifs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CCC795D4-B2AC-A537-191D-629114740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644" y="3984165"/>
            <a:ext cx="4093861" cy="2605719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044DCA2D-7B76-A0DE-06AC-943E6D01069C}"/>
              </a:ext>
            </a:extLst>
          </p:cNvPr>
          <p:cNvSpPr txBox="1">
            <a:spLocks/>
          </p:cNvSpPr>
          <p:nvPr/>
        </p:nvSpPr>
        <p:spPr>
          <a:xfrm>
            <a:off x="357188" y="3240167"/>
            <a:ext cx="7134225" cy="590956"/>
          </a:xfrm>
          <a:prstGeom prst="rect">
            <a:avLst/>
          </a:prstGeom>
          <a:solidFill>
            <a:schemeClr val="bg2">
              <a:lumMod val="2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/>
            <a:r>
              <a:rPr lang="fr-FR" sz="1800" dirty="0">
                <a:latin typeface="Aptos" panose="020B0004020202020204" pitchFamily="34" charset="0"/>
              </a:rPr>
              <a:t>	COMPARAISON DES PERFORMANCES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5C8B7FE-58E9-1994-D3F4-9914750A3E52}"/>
              </a:ext>
            </a:extLst>
          </p:cNvPr>
          <p:cNvSpPr txBox="1"/>
          <p:nvPr/>
        </p:nvSpPr>
        <p:spPr>
          <a:xfrm>
            <a:off x="5566890" y="4456027"/>
            <a:ext cx="38385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R²</a:t>
            </a:r>
            <a:r>
              <a:rPr lang="fr-FR" sz="16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: Coefficient de détermination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MAE</a:t>
            </a:r>
            <a:r>
              <a:rPr lang="fr-FR" sz="16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: Erreur Absolue Moyenne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RMSE</a:t>
            </a:r>
            <a:r>
              <a:rPr lang="fr-FR" sz="16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: Erreur </a:t>
            </a:r>
            <a:r>
              <a:rPr lang="fr-FR" sz="16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Quadriatique</a:t>
            </a:r>
            <a:r>
              <a:rPr lang="fr-FR" sz="16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Moyenne</a:t>
            </a:r>
          </a:p>
        </p:txBody>
      </p:sp>
      <p:sp>
        <p:nvSpPr>
          <p:cNvPr id="14" name="Titre 1">
            <a:extLst>
              <a:ext uri="{FF2B5EF4-FFF2-40B4-BE49-F238E27FC236}">
                <a16:creationId xmlns:a16="http://schemas.microsoft.com/office/drawing/2014/main" id="{03817ECA-2BE5-D3C7-AA98-F5BE43F2C326}"/>
              </a:ext>
            </a:extLst>
          </p:cNvPr>
          <p:cNvSpPr txBox="1">
            <a:spLocks/>
          </p:cNvSpPr>
          <p:nvPr/>
        </p:nvSpPr>
        <p:spPr>
          <a:xfrm>
            <a:off x="6570719" y="6132921"/>
            <a:ext cx="1952625" cy="406064"/>
          </a:xfrm>
          <a:prstGeom prst="roundRect">
            <a:avLst/>
          </a:prstGeom>
          <a:solidFill>
            <a:schemeClr val="tx2">
              <a:lumMod val="60000"/>
              <a:lumOff val="40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200"/>
            <a:r>
              <a:rPr lang="fr-FR" sz="16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Random</a:t>
            </a:r>
            <a:r>
              <a:rPr lang="fr-FR" sz="16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Forest</a:t>
            </a:r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7D772C91-3C65-3DAF-1EAA-2D8F804B9B5A}"/>
              </a:ext>
            </a:extLst>
          </p:cNvPr>
          <p:cNvSpPr/>
          <p:nvPr/>
        </p:nvSpPr>
        <p:spPr>
          <a:xfrm>
            <a:off x="5531993" y="6172568"/>
            <a:ext cx="914400" cy="345820"/>
          </a:xfrm>
          <a:prstGeom prst="rightArrow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68831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21303A-DCD2-137A-3778-C17FB5335D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EAB6152-C5B8-0543-7E48-3E7941023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525" y="459751"/>
            <a:ext cx="7134225" cy="590956"/>
          </a:xfrm>
          <a:solidFill>
            <a:schemeClr val="bg2">
              <a:lumMod val="25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r>
              <a:rPr lang="fr-FR" sz="1800" dirty="0">
                <a:latin typeface="Aptos" panose="020B0004020202020204" pitchFamily="34" charset="0"/>
              </a:rPr>
              <a:t>	RANDOM FOREST</a:t>
            </a:r>
            <a:endParaRPr lang="fr-FR" sz="1800" dirty="0">
              <a:solidFill>
                <a:schemeClr val="lt1"/>
              </a:solidFill>
              <a:latin typeface="Aptos" panose="020B0004020202020204" pitchFamily="34" charset="0"/>
              <a:ea typeface="+mn-ea"/>
              <a:cs typeface="+mn-cs"/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36FA7486-C334-E509-03CA-19D2CF8CE28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l="48718" r="11573"/>
          <a:stretch/>
        </p:blipFill>
        <p:spPr>
          <a:xfrm>
            <a:off x="1" y="0"/>
            <a:ext cx="233680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9BB5EBA-E3B2-F151-8713-DF3BCF9599AE}"/>
              </a:ext>
            </a:extLst>
          </p:cNvPr>
          <p:cNvSpPr/>
          <p:nvPr/>
        </p:nvSpPr>
        <p:spPr>
          <a:xfrm rot="16200000">
            <a:off x="-191498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OPTIMISATION DU MODELE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3752E66A-1A05-D3F0-72C4-272BF8312309}"/>
              </a:ext>
            </a:extLst>
          </p:cNvPr>
          <p:cNvSpPr txBox="1">
            <a:spLocks/>
          </p:cNvSpPr>
          <p:nvPr/>
        </p:nvSpPr>
        <p:spPr>
          <a:xfrm>
            <a:off x="2676525" y="1218151"/>
            <a:ext cx="2336799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200"/>
            <a:r>
              <a:rPr lang="fr-FR" sz="1600" dirty="0">
                <a:latin typeface="Aptos" panose="020B0004020202020204" pitchFamily="34" charset="0"/>
              </a:rPr>
              <a:t>HYPERPARAMÈTRES</a:t>
            </a:r>
          </a:p>
        </p:txBody>
      </p:sp>
      <p:sp>
        <p:nvSpPr>
          <p:cNvPr id="4" name="Titre 1">
            <a:extLst>
              <a:ext uri="{FF2B5EF4-FFF2-40B4-BE49-F238E27FC236}">
                <a16:creationId xmlns:a16="http://schemas.microsoft.com/office/drawing/2014/main" id="{3097CBC6-A782-F4A8-4459-AFF60A0D3CCE}"/>
              </a:ext>
            </a:extLst>
          </p:cNvPr>
          <p:cNvSpPr txBox="1">
            <a:spLocks/>
          </p:cNvSpPr>
          <p:nvPr/>
        </p:nvSpPr>
        <p:spPr>
          <a:xfrm>
            <a:off x="2676525" y="3543605"/>
            <a:ext cx="3038476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200"/>
            <a:r>
              <a:rPr lang="fr-FR" sz="1600" dirty="0">
                <a:latin typeface="Aptos" panose="020B0004020202020204" pitchFamily="34" charset="0"/>
              </a:rPr>
              <a:t>MÉTRIQUES DU MODÈLE OPTIMISÉ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095DAACE-FEB1-AC2F-6306-4BB058574C90}"/>
              </a:ext>
            </a:extLst>
          </p:cNvPr>
          <p:cNvSpPr txBox="1">
            <a:spLocks/>
          </p:cNvSpPr>
          <p:nvPr/>
        </p:nvSpPr>
        <p:spPr>
          <a:xfrm>
            <a:off x="7924800" y="3225969"/>
            <a:ext cx="3038476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57200"/>
            <a:r>
              <a:rPr lang="fr-FR" sz="1600" dirty="0">
                <a:latin typeface="Aptos" panose="020B0004020202020204" pitchFamily="34" charset="0"/>
              </a:rPr>
              <a:t>FEATURES IMPORTANCES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3C0E33C-00F4-4F20-4A0B-2F300B3700C4}"/>
              </a:ext>
            </a:extLst>
          </p:cNvPr>
          <p:cNvSpPr/>
          <p:nvPr/>
        </p:nvSpPr>
        <p:spPr>
          <a:xfrm>
            <a:off x="7639049" y="1817052"/>
            <a:ext cx="3848101" cy="107632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fr-FR" sz="1200" dirty="0">
                <a:solidFill>
                  <a:schemeClr val="bg1"/>
                </a:solidFill>
                <a:latin typeface="Consolas" panose="020B0609020204030204" pitchFamily="49" charset="0"/>
              </a:rPr>
              <a:t>'</a:t>
            </a:r>
            <a:r>
              <a:rPr lang="fr-FR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n_estimators</a:t>
            </a:r>
            <a:r>
              <a:rPr lang="fr-FR" sz="1200" dirty="0">
                <a:solidFill>
                  <a:schemeClr val="bg1"/>
                </a:solidFill>
                <a:latin typeface="Consolas" panose="020B0609020204030204" pitchFamily="49" charset="0"/>
              </a:rPr>
              <a:t>': [100, 150, 200],</a:t>
            </a:r>
          </a:p>
          <a:p>
            <a:r>
              <a:rPr lang="fr-FR" sz="1200" dirty="0">
                <a:solidFill>
                  <a:schemeClr val="bg1"/>
                </a:solidFill>
                <a:latin typeface="Consolas" panose="020B0609020204030204" pitchFamily="49" charset="0"/>
              </a:rPr>
              <a:t>'</a:t>
            </a:r>
            <a:r>
              <a:rPr lang="fr-FR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max_depth</a:t>
            </a:r>
            <a:r>
              <a:rPr lang="fr-FR" sz="1200" dirty="0">
                <a:solidFill>
                  <a:schemeClr val="bg1"/>
                </a:solidFill>
                <a:latin typeface="Consolas" panose="020B0609020204030204" pitchFamily="49" charset="0"/>
              </a:rPr>
              <a:t>': [7, 8, 9, 10],</a:t>
            </a:r>
          </a:p>
          <a:p>
            <a:r>
              <a:rPr lang="fr-FR" sz="1200" dirty="0">
                <a:solidFill>
                  <a:schemeClr val="bg1"/>
                </a:solidFill>
                <a:latin typeface="Consolas" panose="020B0609020204030204" pitchFamily="49" charset="0"/>
              </a:rPr>
              <a:t>'</a:t>
            </a:r>
            <a:r>
              <a:rPr lang="fr-FR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max_features</a:t>
            </a:r>
            <a:r>
              <a:rPr lang="fr-FR" sz="1200" dirty="0">
                <a:solidFill>
                  <a:schemeClr val="bg1"/>
                </a:solidFill>
                <a:latin typeface="Consolas" panose="020B0609020204030204" pitchFamily="49" charset="0"/>
              </a:rPr>
              <a:t>': ['</a:t>
            </a:r>
            <a:r>
              <a:rPr lang="fr-FR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sqrt</a:t>
            </a:r>
            <a:r>
              <a:rPr lang="fr-FR" sz="1200" dirty="0">
                <a:solidFill>
                  <a:schemeClr val="bg1"/>
                </a:solidFill>
                <a:latin typeface="Consolas" panose="020B0609020204030204" pitchFamily="49" charset="0"/>
              </a:rPr>
              <a:t>', 0.3, 0.5, None],</a:t>
            </a:r>
          </a:p>
          <a:p>
            <a:r>
              <a:rPr lang="fr-FR" sz="1200" dirty="0">
                <a:solidFill>
                  <a:schemeClr val="bg1"/>
                </a:solidFill>
                <a:latin typeface="Consolas" panose="020B0609020204030204" pitchFamily="49" charset="0"/>
              </a:rPr>
              <a:t>'</a:t>
            </a:r>
            <a:r>
              <a:rPr lang="fr-FR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min_samples_leaf</a:t>
            </a:r>
            <a:r>
              <a:rPr lang="fr-FR" sz="1200" dirty="0">
                <a:solidFill>
                  <a:schemeClr val="bg1"/>
                </a:solidFill>
                <a:latin typeface="Consolas" panose="020B0609020204030204" pitchFamily="49" charset="0"/>
              </a:rPr>
              <a:t>' : [1, 2],</a:t>
            </a:r>
          </a:p>
          <a:p>
            <a:r>
              <a:rPr lang="fr-FR" sz="1200" dirty="0">
                <a:solidFill>
                  <a:schemeClr val="bg1"/>
                </a:solidFill>
                <a:latin typeface="Consolas" panose="020B0609020204030204" pitchFamily="49" charset="0"/>
              </a:rPr>
              <a:t>'</a:t>
            </a:r>
            <a:r>
              <a:rPr lang="fr-FR" sz="1200" dirty="0" err="1">
                <a:solidFill>
                  <a:schemeClr val="bg1"/>
                </a:solidFill>
                <a:latin typeface="Consolas" panose="020B0609020204030204" pitchFamily="49" charset="0"/>
              </a:rPr>
              <a:t>min_samples_split</a:t>
            </a:r>
            <a:r>
              <a:rPr lang="fr-FR" sz="1200" dirty="0">
                <a:solidFill>
                  <a:schemeClr val="bg1"/>
                </a:solidFill>
                <a:latin typeface="Consolas" panose="020B0609020204030204" pitchFamily="49" charset="0"/>
              </a:rPr>
              <a:t>' : [2, 3]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7D118375-64EF-2390-67FB-334012B581D3}"/>
              </a:ext>
            </a:extLst>
          </p:cNvPr>
          <p:cNvSpPr txBox="1"/>
          <p:nvPr/>
        </p:nvSpPr>
        <p:spPr>
          <a:xfrm>
            <a:off x="7639049" y="1454888"/>
            <a:ext cx="1676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Grid</a:t>
            </a:r>
            <a:r>
              <a:rPr lang="fr-FR" sz="16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fr-FR" sz="1600" b="1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Search</a:t>
            </a:r>
            <a:endParaRPr lang="fr-FR" sz="1600" b="1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125270D-ADBB-BABA-A2BB-16C1B7430784}"/>
              </a:ext>
            </a:extLst>
          </p:cNvPr>
          <p:cNvSpPr txBox="1"/>
          <p:nvPr/>
        </p:nvSpPr>
        <p:spPr>
          <a:xfrm>
            <a:off x="2608261" y="1826058"/>
            <a:ext cx="50307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b="1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n_estimators</a:t>
            </a:r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: Nombre d'arbres de décision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b="1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max_depth</a:t>
            </a:r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: Profondeur max des arbres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b="1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max_features</a:t>
            </a:r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: Nombre max de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feature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pour chaque arbre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b="1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min_samples_leaf</a:t>
            </a:r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: Nombre min d'échantillons par feuille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b="1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min_samples_split</a:t>
            </a:r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: Nombre min d'échantillons pour diviser un nœud</a:t>
            </a:r>
          </a:p>
        </p:txBody>
      </p:sp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id="{A13E4EF0-88A1-33C5-0085-1709C5A164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6652388"/>
              </p:ext>
            </p:extLst>
          </p:nvPr>
        </p:nvGraphicFramePr>
        <p:xfrm>
          <a:off x="2797176" y="4431993"/>
          <a:ext cx="2797174" cy="1463144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161341">
                  <a:extLst>
                    <a:ext uri="{9D8B030D-6E8A-4147-A177-3AD203B41FA5}">
                      <a16:colId xmlns:a16="http://schemas.microsoft.com/office/drawing/2014/main" val="2698200202"/>
                    </a:ext>
                  </a:extLst>
                </a:gridCol>
                <a:gridCol w="836166">
                  <a:extLst>
                    <a:ext uri="{9D8B030D-6E8A-4147-A177-3AD203B41FA5}">
                      <a16:colId xmlns:a16="http://schemas.microsoft.com/office/drawing/2014/main" val="184951935"/>
                    </a:ext>
                  </a:extLst>
                </a:gridCol>
                <a:gridCol w="799667">
                  <a:extLst>
                    <a:ext uri="{9D8B030D-6E8A-4147-A177-3AD203B41FA5}">
                      <a16:colId xmlns:a16="http://schemas.microsoft.com/office/drawing/2014/main" val="4291862225"/>
                    </a:ext>
                  </a:extLst>
                </a:gridCol>
              </a:tblGrid>
              <a:tr h="365786"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Aptos" panose="020B0004020202020204" pitchFamily="34" charset="0"/>
                        </a:rPr>
                        <a:t>Métriques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Aptos" panose="020B0004020202020204" pitchFamily="34" charset="0"/>
                        </a:rPr>
                        <a:t>Train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Aptos" panose="020B0004020202020204" pitchFamily="34" charset="0"/>
                        </a:rPr>
                        <a:t>Test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874919"/>
                  </a:ext>
                </a:extLst>
              </a:tr>
              <a:tr h="365786">
                <a:tc>
                  <a:txBody>
                    <a:bodyPr/>
                    <a:lstStyle/>
                    <a:p>
                      <a:pPr algn="ctr"/>
                      <a:r>
                        <a:rPr lang="fr-FR" sz="1400" b="1" dirty="0">
                          <a:latin typeface="Aptos" panose="020B0004020202020204" pitchFamily="34" charset="0"/>
                        </a:rPr>
                        <a:t>R²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Aptos" panose="020B0004020202020204" pitchFamily="34" charset="0"/>
                        </a:rPr>
                        <a:t>0,57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Aptos" panose="020B0004020202020204" pitchFamily="34" charset="0"/>
                        </a:rPr>
                        <a:t>0,53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8423149"/>
                  </a:ext>
                </a:extLst>
              </a:tr>
              <a:tr h="365786">
                <a:tc>
                  <a:txBody>
                    <a:bodyPr/>
                    <a:lstStyle/>
                    <a:p>
                      <a:pPr algn="ctr"/>
                      <a:r>
                        <a:rPr lang="fr-FR" sz="1400" b="1" dirty="0">
                          <a:latin typeface="Aptos" panose="020B0004020202020204" pitchFamily="34" charset="0"/>
                        </a:rPr>
                        <a:t>MAE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Aptos" panose="020B0004020202020204" pitchFamily="34" charset="0"/>
                        </a:rPr>
                        <a:t>27,08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Aptos" panose="020B0004020202020204" pitchFamily="34" charset="0"/>
                        </a:rPr>
                        <a:t>28,97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926722"/>
                  </a:ext>
                </a:extLst>
              </a:tr>
              <a:tr h="365786">
                <a:tc>
                  <a:txBody>
                    <a:bodyPr/>
                    <a:lstStyle/>
                    <a:p>
                      <a:pPr algn="ctr"/>
                      <a:r>
                        <a:rPr lang="fr-FR" sz="1400" b="1" dirty="0">
                          <a:latin typeface="Aptos" panose="020B0004020202020204" pitchFamily="34" charset="0"/>
                        </a:rPr>
                        <a:t>RMSE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Aptos" panose="020B0004020202020204" pitchFamily="34" charset="0"/>
                        </a:rPr>
                        <a:t>42,67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400" dirty="0">
                          <a:latin typeface="Aptos" panose="020B0004020202020204" pitchFamily="34" charset="0"/>
                        </a:rPr>
                        <a:t>43,88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7520738"/>
                  </a:ext>
                </a:extLst>
              </a:tr>
            </a:tbl>
          </a:graphicData>
        </a:graphic>
      </p:graphicFrame>
      <p:graphicFrame>
        <p:nvGraphicFramePr>
          <p:cNvPr id="10" name="Tableau 9">
            <a:extLst>
              <a:ext uri="{FF2B5EF4-FFF2-40B4-BE49-F238E27FC236}">
                <a16:creationId xmlns:a16="http://schemas.microsoft.com/office/drawing/2014/main" id="{29D75955-AF8B-97E2-AAB5-6C38AE29BC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3440619"/>
              </p:ext>
            </p:extLst>
          </p:nvPr>
        </p:nvGraphicFramePr>
        <p:xfrm>
          <a:off x="7488237" y="3831614"/>
          <a:ext cx="4054475" cy="2724879"/>
        </p:xfrm>
        <a:graphic>
          <a:graphicData uri="http://schemas.openxmlformats.org/drawingml/2006/table">
            <a:tbl>
              <a:tblPr>
                <a:tableStyleId>{F5AB1C69-6EDB-4FF4-983F-18BD219EF322}</a:tableStyleId>
              </a:tblPr>
              <a:tblGrid>
                <a:gridCol w="3033711">
                  <a:extLst>
                    <a:ext uri="{9D8B030D-6E8A-4147-A177-3AD203B41FA5}">
                      <a16:colId xmlns:a16="http://schemas.microsoft.com/office/drawing/2014/main" val="1777519729"/>
                    </a:ext>
                  </a:extLst>
                </a:gridCol>
                <a:gridCol w="1020764">
                  <a:extLst>
                    <a:ext uri="{9D8B030D-6E8A-4147-A177-3AD203B41FA5}">
                      <a16:colId xmlns:a16="http://schemas.microsoft.com/office/drawing/2014/main" val="1459098841"/>
                    </a:ext>
                  </a:extLst>
                </a:gridCol>
              </a:tblGrid>
              <a:tr h="141399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100" b="1" dirty="0" err="1">
                          <a:effectLst/>
                          <a:latin typeface="Aptos" panose="020B0004020202020204" pitchFamily="34" charset="0"/>
                        </a:rPr>
                        <a:t>Feature</a:t>
                      </a:r>
                      <a:endParaRPr lang="fr-FR" sz="1100" b="1" dirty="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0" marR="76200" marT="38100" marB="38100"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effectLst/>
                          <a:latin typeface="Aptos" panose="020B0004020202020204" pitchFamily="34" charset="0"/>
                        </a:rPr>
                        <a:t>Importance</a:t>
                      </a:r>
                    </a:p>
                  </a:txBody>
                  <a:tcP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6474496"/>
                  </a:ext>
                </a:extLst>
              </a:tr>
              <a:tr h="271239">
                <a:tc>
                  <a:txBody>
                    <a:bodyPr/>
                    <a:lstStyle/>
                    <a:p>
                      <a:r>
                        <a:rPr lang="fr-FR" sz="1100" dirty="0" err="1">
                          <a:effectLst/>
                          <a:latin typeface="Aptos" panose="020B0004020202020204" pitchFamily="34" charset="0"/>
                        </a:rPr>
                        <a:t>PrimaryPropertyType_Supermarket</a:t>
                      </a:r>
                      <a:endParaRPr lang="fr-FR" sz="1100" dirty="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 sz="1100" dirty="0">
                          <a:effectLst/>
                          <a:latin typeface="Aptos" panose="020B0004020202020204" pitchFamily="34" charset="0"/>
                        </a:rPr>
                        <a:t>0.2385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61586723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100" dirty="0" err="1">
                          <a:effectLst/>
                          <a:latin typeface="Aptos" panose="020B0004020202020204" pitchFamily="34" charset="0"/>
                        </a:rPr>
                        <a:t>BuildingAge</a:t>
                      </a:r>
                      <a:endParaRPr lang="fr-FR" sz="1100" dirty="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 sz="1100" dirty="0">
                          <a:effectLst/>
                          <a:latin typeface="Aptos" panose="020B0004020202020204" pitchFamily="34" charset="0"/>
                        </a:rPr>
                        <a:t>0.1022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6922381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100" dirty="0" err="1">
                          <a:effectLst/>
                          <a:latin typeface="Aptos" panose="020B0004020202020204" pitchFamily="34" charset="0"/>
                        </a:rPr>
                        <a:t>PropertyGFATotal</a:t>
                      </a:r>
                      <a:endParaRPr lang="fr-FR" sz="1100" dirty="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 sz="1100" dirty="0">
                          <a:effectLst/>
                          <a:latin typeface="Aptos" panose="020B0004020202020204" pitchFamily="34" charset="0"/>
                        </a:rPr>
                        <a:t>0.0985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1933612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100" dirty="0" err="1">
                          <a:effectLst/>
                          <a:latin typeface="Aptos" panose="020B0004020202020204" pitchFamily="34" charset="0"/>
                        </a:rPr>
                        <a:t>PrimaryPropertyType_Laboratory</a:t>
                      </a:r>
                      <a:endParaRPr lang="fr-FR" sz="1100" dirty="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 sz="1100" dirty="0">
                          <a:effectLst/>
                          <a:latin typeface="Aptos" panose="020B0004020202020204" pitchFamily="34" charset="0"/>
                        </a:rPr>
                        <a:t>0.0890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60030044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100" dirty="0" err="1">
                          <a:effectLst/>
                          <a:latin typeface="Aptos" panose="020B0004020202020204" pitchFamily="34" charset="0"/>
                        </a:rPr>
                        <a:t>PropertyGFABuilding</a:t>
                      </a:r>
                      <a:endParaRPr lang="fr-FR" sz="1100" dirty="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 sz="1100" dirty="0">
                          <a:effectLst/>
                          <a:latin typeface="Aptos" panose="020B0004020202020204" pitchFamily="34" charset="0"/>
                        </a:rPr>
                        <a:t>0.0884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48613856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100" dirty="0" err="1">
                          <a:effectLst/>
                          <a:latin typeface="Aptos" panose="020B0004020202020204" pitchFamily="34" charset="0"/>
                        </a:rPr>
                        <a:t>PrimaryPropertyType_Other</a:t>
                      </a:r>
                      <a:endParaRPr lang="fr-FR" sz="1100" dirty="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 sz="1100" dirty="0">
                          <a:effectLst/>
                          <a:latin typeface="Aptos" panose="020B0004020202020204" pitchFamily="34" charset="0"/>
                        </a:rPr>
                        <a:t>0.0478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917294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100" dirty="0" err="1">
                          <a:effectLst/>
                          <a:latin typeface="Aptos" panose="020B0004020202020204" pitchFamily="34" charset="0"/>
                        </a:rPr>
                        <a:t>PrimaryPropertyType_Restaurant</a:t>
                      </a:r>
                      <a:endParaRPr lang="fr-FR" sz="1100" dirty="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 sz="1100" dirty="0">
                          <a:effectLst/>
                          <a:latin typeface="Aptos" panose="020B0004020202020204" pitchFamily="34" charset="0"/>
                        </a:rPr>
                        <a:t>0.0470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9969732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100">
                          <a:effectLst/>
                          <a:latin typeface="Aptos" panose="020B0004020202020204" pitchFamily="34" charset="0"/>
                        </a:rPr>
                        <a:t>NumberofFloors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 sz="1100" dirty="0">
                          <a:effectLst/>
                          <a:latin typeface="Aptos" panose="020B0004020202020204" pitchFamily="34" charset="0"/>
                        </a:rPr>
                        <a:t>0.0376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1417148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FR" sz="1100">
                          <a:effectLst/>
                          <a:latin typeface="Aptos" panose="020B0004020202020204" pitchFamily="34" charset="0"/>
                        </a:rPr>
                        <a:t>PrimaryPropertyType_Warehouse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 sz="1100" dirty="0">
                          <a:effectLst/>
                          <a:latin typeface="Aptos" panose="020B0004020202020204" pitchFamily="34" charset="0"/>
                        </a:rPr>
                        <a:t>0.0376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241104073"/>
                  </a:ext>
                </a:extLst>
              </a:tr>
              <a:tr h="229553">
                <a:tc>
                  <a:txBody>
                    <a:bodyPr/>
                    <a:lstStyle/>
                    <a:p>
                      <a:r>
                        <a:rPr lang="fr-FR" sz="1100" dirty="0" err="1">
                          <a:effectLst/>
                          <a:latin typeface="Aptos" panose="020B0004020202020204" pitchFamily="34" charset="0"/>
                        </a:rPr>
                        <a:t>EnergyUsed</a:t>
                      </a:r>
                      <a:endParaRPr lang="fr-FR" sz="1100" dirty="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fr-FR" sz="1100" dirty="0">
                          <a:effectLst/>
                          <a:latin typeface="Aptos" panose="020B0004020202020204" pitchFamily="34" charset="0"/>
                        </a:rPr>
                        <a:t>0.0254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915569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2355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Image 46">
            <a:extLst>
              <a:ext uri="{FF2B5EF4-FFF2-40B4-BE49-F238E27FC236}">
                <a16:creationId xmlns:a16="http://schemas.microsoft.com/office/drawing/2014/main" id="{43D4BF41-D584-8A82-E140-59FD156D7B3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l="13224" t="43" r="36867" b="-43"/>
          <a:stretch/>
        </p:blipFill>
        <p:spPr>
          <a:xfrm>
            <a:off x="1" y="2957"/>
            <a:ext cx="2336799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A30DAFF-1912-B03F-66AD-FE3765961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525" y="459751"/>
            <a:ext cx="7134225" cy="590956"/>
          </a:xfrm>
          <a:solidFill>
            <a:schemeClr val="bg2">
              <a:lumMod val="25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r>
              <a:rPr lang="fr-FR" sz="1800" dirty="0">
                <a:latin typeface="Aptos" panose="020B0004020202020204" pitchFamily="34" charset="0"/>
              </a:rPr>
              <a:t>	MISSION</a:t>
            </a:r>
            <a:endParaRPr lang="fr-FR" sz="1800" dirty="0">
              <a:solidFill>
                <a:schemeClr val="lt1"/>
              </a:solidFill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59FFCF9-F245-B222-2BBB-B02B45F5EB12}"/>
              </a:ext>
            </a:extLst>
          </p:cNvPr>
          <p:cNvSpPr/>
          <p:nvPr/>
        </p:nvSpPr>
        <p:spPr>
          <a:xfrm rot="16200000">
            <a:off x="-191498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CONTEXTE</a:t>
            </a:r>
          </a:p>
        </p:txBody>
      </p:sp>
      <p:sp>
        <p:nvSpPr>
          <p:cNvPr id="45" name="Titre 1">
            <a:extLst>
              <a:ext uri="{FF2B5EF4-FFF2-40B4-BE49-F238E27FC236}">
                <a16:creationId xmlns:a16="http://schemas.microsoft.com/office/drawing/2014/main" id="{469AC597-C749-04CA-4D9C-BFD755A1F333}"/>
              </a:ext>
            </a:extLst>
          </p:cNvPr>
          <p:cNvSpPr txBox="1">
            <a:spLocks/>
          </p:cNvSpPr>
          <p:nvPr/>
        </p:nvSpPr>
        <p:spPr>
          <a:xfrm>
            <a:off x="2676525" y="3275362"/>
            <a:ext cx="7134225" cy="590956"/>
          </a:xfrm>
          <a:prstGeom prst="rect">
            <a:avLst/>
          </a:prstGeom>
          <a:solidFill>
            <a:schemeClr val="bg2">
              <a:lumMod val="2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/>
            <a:r>
              <a:rPr lang="fr-FR" sz="1800" dirty="0">
                <a:latin typeface="Aptos" panose="020B0004020202020204" pitchFamily="34" charset="0"/>
              </a:rPr>
              <a:t>	DATASET</a:t>
            </a:r>
          </a:p>
        </p:txBody>
      </p:sp>
      <p:pic>
        <p:nvPicPr>
          <p:cNvPr id="50" name="Image 49">
            <a:extLst>
              <a:ext uri="{FF2B5EF4-FFF2-40B4-BE49-F238E27FC236}">
                <a16:creationId xmlns:a16="http://schemas.microsoft.com/office/drawing/2014/main" id="{C1747C86-E83B-0EF3-08D0-22AF3CFAB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653" y="1429366"/>
            <a:ext cx="1619522" cy="515775"/>
          </a:xfrm>
          <a:prstGeom prst="rect">
            <a:avLst/>
          </a:prstGeom>
        </p:spPr>
      </p:pic>
      <p:sp>
        <p:nvSpPr>
          <p:cNvPr id="51" name="ZoneTexte 50">
            <a:extLst>
              <a:ext uri="{FF2B5EF4-FFF2-40B4-BE49-F238E27FC236}">
                <a16:creationId xmlns:a16="http://schemas.microsoft.com/office/drawing/2014/main" id="{5F0B340B-4434-9AF9-1701-625F072A6BB8}"/>
              </a:ext>
            </a:extLst>
          </p:cNvPr>
          <p:cNvSpPr txBox="1"/>
          <p:nvPr/>
        </p:nvSpPr>
        <p:spPr>
          <a:xfrm>
            <a:off x="4873353" y="1487198"/>
            <a:ext cx="1803672" cy="40011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fr-FR" sz="2000" b="1" dirty="0">
                <a:latin typeface="Aptos" panose="020B0004020202020204" pitchFamily="34" charset="0"/>
              </a:rPr>
              <a:t>Objectif 2050</a:t>
            </a:r>
          </a:p>
        </p:txBody>
      </p: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8AC725BB-CA0B-0208-A007-B232C84797A1}"/>
              </a:ext>
            </a:extLst>
          </p:cNvPr>
          <p:cNvCxnSpPr/>
          <p:nvPr/>
        </p:nvCxnSpPr>
        <p:spPr>
          <a:xfrm>
            <a:off x="6962775" y="1682005"/>
            <a:ext cx="4572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ZoneTexte 54">
            <a:extLst>
              <a:ext uri="{FF2B5EF4-FFF2-40B4-BE49-F238E27FC236}">
                <a16:creationId xmlns:a16="http://schemas.microsoft.com/office/drawing/2014/main" id="{5D05E9D5-9C64-901A-9C04-296A2EA89BC4}"/>
              </a:ext>
            </a:extLst>
          </p:cNvPr>
          <p:cNvSpPr txBox="1"/>
          <p:nvPr/>
        </p:nvSpPr>
        <p:spPr>
          <a:xfrm>
            <a:off x="7639049" y="1497339"/>
            <a:ext cx="3724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Ville neutre en émission de carbone</a:t>
            </a:r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E7DDF00D-EA6A-1D1E-B713-16B30A51E832}"/>
              </a:ext>
            </a:extLst>
          </p:cNvPr>
          <p:cNvSpPr txBox="1"/>
          <p:nvPr/>
        </p:nvSpPr>
        <p:spPr>
          <a:xfrm>
            <a:off x="2828653" y="2247851"/>
            <a:ext cx="60105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1800" dirty="0">
                <a:solidFill>
                  <a:schemeClr val="tx2"/>
                </a:solidFill>
              </a:rPr>
              <a:t>Analyser la consommation et les émissions des bâtiments </a:t>
            </a:r>
            <a:r>
              <a:rPr lang="fr-FR" sz="1800" b="1" dirty="0">
                <a:solidFill>
                  <a:schemeClr val="tx2"/>
                </a:solidFill>
              </a:rPr>
              <a:t>non destinés à l’habitation</a:t>
            </a:r>
            <a:r>
              <a:rPr lang="fr-FR" sz="1800" dirty="0">
                <a:solidFill>
                  <a:schemeClr val="tx2"/>
                </a:solidFill>
              </a:rPr>
              <a:t>.</a:t>
            </a:r>
            <a:endParaRPr lang="fr-FR" dirty="0"/>
          </a:p>
        </p:txBody>
      </p:sp>
      <p:sp>
        <p:nvSpPr>
          <p:cNvPr id="58" name="ZoneTexte 57">
            <a:extLst>
              <a:ext uri="{FF2B5EF4-FFF2-40B4-BE49-F238E27FC236}">
                <a16:creationId xmlns:a16="http://schemas.microsoft.com/office/drawing/2014/main" id="{125BB1DB-E4A9-0FF8-2A80-A4D004650C30}"/>
              </a:ext>
            </a:extLst>
          </p:cNvPr>
          <p:cNvSpPr txBox="1"/>
          <p:nvPr/>
        </p:nvSpPr>
        <p:spPr>
          <a:xfrm>
            <a:off x="2676525" y="4062832"/>
            <a:ext cx="92657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 err="1">
                <a:solidFill>
                  <a:schemeClr val="tx2"/>
                </a:solidFill>
              </a:rPr>
              <a:t>Dataset</a:t>
            </a:r>
            <a:r>
              <a:rPr lang="fr-FR" sz="1800" dirty="0">
                <a:solidFill>
                  <a:schemeClr val="tx2"/>
                </a:solidFill>
              </a:rPr>
              <a:t> de relevés effectués en 2016 sur les bâtiments de la ville</a:t>
            </a:r>
          </a:p>
        </p:txBody>
      </p:sp>
      <p:sp>
        <p:nvSpPr>
          <p:cNvPr id="59" name="ZoneTexte 58">
            <a:extLst>
              <a:ext uri="{FF2B5EF4-FFF2-40B4-BE49-F238E27FC236}">
                <a16:creationId xmlns:a16="http://schemas.microsoft.com/office/drawing/2014/main" id="{ECF726FD-A2A7-029B-7004-67101323EF12}"/>
              </a:ext>
            </a:extLst>
          </p:cNvPr>
          <p:cNvSpPr txBox="1"/>
          <p:nvPr/>
        </p:nvSpPr>
        <p:spPr>
          <a:xfrm>
            <a:off x="8191499" y="6000924"/>
            <a:ext cx="29337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400" i="1" dirty="0">
                <a:solidFill>
                  <a:schemeClr val="tx2"/>
                </a:solidFill>
              </a:rPr>
              <a:t>mesure de la quantité d'énergie utilisée par unité de surface.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037FCF2-056A-19B0-B55C-081402497E43}"/>
              </a:ext>
            </a:extLst>
          </p:cNvPr>
          <p:cNvSpPr/>
          <p:nvPr/>
        </p:nvSpPr>
        <p:spPr>
          <a:xfrm>
            <a:off x="5281611" y="4939946"/>
            <a:ext cx="4219575" cy="871357"/>
          </a:xfrm>
          <a:prstGeom prst="rect">
            <a:avLst/>
          </a:prstGeom>
          <a:solidFill>
            <a:schemeClr val="bg2"/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sz="1400" dirty="0">
                <a:solidFill>
                  <a:schemeClr val="tx2"/>
                </a:solidFill>
              </a:rPr>
              <a:t>Localisation et année de construction , type d’utilisations, relevés de consommation, informations sur les données…</a:t>
            </a:r>
          </a:p>
        </p:txBody>
      </p:sp>
      <p:cxnSp>
        <p:nvCxnSpPr>
          <p:cNvPr id="62" name="Connecteur : en angle 61">
            <a:extLst>
              <a:ext uri="{FF2B5EF4-FFF2-40B4-BE49-F238E27FC236}">
                <a16:creationId xmlns:a16="http://schemas.microsoft.com/office/drawing/2014/main" id="{4EACDB11-DFE0-A38E-643F-F93BB39B5CA0}"/>
              </a:ext>
            </a:extLst>
          </p:cNvPr>
          <p:cNvCxnSpPr>
            <a:cxnSpLocks/>
          </p:cNvCxnSpPr>
          <p:nvPr/>
        </p:nvCxnSpPr>
        <p:spPr>
          <a:xfrm>
            <a:off x="4581525" y="5015332"/>
            <a:ext cx="523875" cy="355470"/>
          </a:xfrm>
          <a:prstGeom prst="bentConnector3">
            <a:avLst>
              <a:gd name="adj1" fmla="val 909"/>
            </a:avLst>
          </a:prstGeom>
          <a:ln w="1905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ZoneTexte 74">
            <a:extLst>
              <a:ext uri="{FF2B5EF4-FFF2-40B4-BE49-F238E27FC236}">
                <a16:creationId xmlns:a16="http://schemas.microsoft.com/office/drawing/2014/main" id="{9176717A-1008-C765-AD54-BA485D7BAB4E}"/>
              </a:ext>
            </a:extLst>
          </p:cNvPr>
          <p:cNvSpPr txBox="1"/>
          <p:nvPr/>
        </p:nvSpPr>
        <p:spPr>
          <a:xfrm>
            <a:off x="6075228" y="6076643"/>
            <a:ext cx="2022748" cy="40011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000" dirty="0" err="1">
                <a:latin typeface="Aptos" panose="020B0004020202020204" pitchFamily="34" charset="0"/>
              </a:rPr>
              <a:t>SiteEUI</a:t>
            </a:r>
            <a:r>
              <a:rPr lang="fr-FR" sz="2000" dirty="0">
                <a:latin typeface="Aptos" panose="020B0004020202020204" pitchFamily="34" charset="0"/>
              </a:rPr>
              <a:t>(</a:t>
            </a:r>
            <a:r>
              <a:rPr lang="fr-FR" sz="2000" dirty="0" err="1">
                <a:latin typeface="Aptos" panose="020B0004020202020204" pitchFamily="34" charset="0"/>
              </a:rPr>
              <a:t>kBtu</a:t>
            </a:r>
            <a:r>
              <a:rPr lang="fr-FR" sz="2000" dirty="0">
                <a:latin typeface="Aptos" panose="020B0004020202020204" pitchFamily="34" charset="0"/>
              </a:rPr>
              <a:t>/</a:t>
            </a:r>
            <a:r>
              <a:rPr lang="fr-FR" sz="2000" dirty="0" err="1">
                <a:latin typeface="Aptos" panose="020B0004020202020204" pitchFamily="34" charset="0"/>
              </a:rPr>
              <a:t>sf</a:t>
            </a:r>
            <a:r>
              <a:rPr lang="fr-FR" sz="2000" dirty="0">
                <a:latin typeface="Aptos" panose="020B0004020202020204" pitchFamily="34" charset="0"/>
              </a:rPr>
              <a:t>)</a:t>
            </a:r>
          </a:p>
        </p:txBody>
      </p:sp>
      <p:sp>
        <p:nvSpPr>
          <p:cNvPr id="76" name="ZoneTexte 75">
            <a:extLst>
              <a:ext uri="{FF2B5EF4-FFF2-40B4-BE49-F238E27FC236}">
                <a16:creationId xmlns:a16="http://schemas.microsoft.com/office/drawing/2014/main" id="{3B1F8A31-3DC4-05B4-5611-51DE4DC36571}"/>
              </a:ext>
            </a:extLst>
          </p:cNvPr>
          <p:cNvSpPr txBox="1"/>
          <p:nvPr/>
        </p:nvSpPr>
        <p:spPr>
          <a:xfrm>
            <a:off x="2676525" y="4472982"/>
            <a:ext cx="92657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800" dirty="0">
                <a:solidFill>
                  <a:schemeClr val="tx2"/>
                </a:solidFill>
              </a:rPr>
              <a:t>3 376 bâtiments – 46 colonnes</a:t>
            </a:r>
          </a:p>
        </p:txBody>
      </p:sp>
      <p:sp>
        <p:nvSpPr>
          <p:cNvPr id="77" name="ZoneTexte 76">
            <a:extLst>
              <a:ext uri="{FF2B5EF4-FFF2-40B4-BE49-F238E27FC236}">
                <a16:creationId xmlns:a16="http://schemas.microsoft.com/office/drawing/2014/main" id="{BF1CE5C6-1212-FFB9-60FA-E91B482D6484}"/>
              </a:ext>
            </a:extLst>
          </p:cNvPr>
          <p:cNvSpPr txBox="1"/>
          <p:nvPr/>
        </p:nvSpPr>
        <p:spPr>
          <a:xfrm>
            <a:off x="2850604" y="6076643"/>
            <a:ext cx="2654845" cy="40011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latin typeface="Aptos" panose="020B0004020202020204" pitchFamily="34" charset="0"/>
              </a:rPr>
              <a:t>Variable cible :</a:t>
            </a:r>
          </a:p>
        </p:txBody>
      </p:sp>
    </p:spTree>
    <p:extLst>
      <p:ext uri="{BB962C8B-B14F-4D97-AF65-F5344CB8AC3E}">
        <p14:creationId xmlns:p14="http://schemas.microsoft.com/office/powerpoint/2010/main" val="33993810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784D2C-A953-CA98-2B3D-6F85CFA21D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320E32-5394-9D25-69C4-BB7C5BD5B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22586"/>
            <a:ext cx="7134225" cy="590956"/>
          </a:xfrm>
          <a:solidFill>
            <a:schemeClr val="bg2">
              <a:lumMod val="25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r>
              <a:rPr lang="fr-FR" sz="1800" dirty="0">
                <a:latin typeface="Aptos" panose="020B0004020202020204" pitchFamily="34" charset="0"/>
              </a:rPr>
              <a:t>	NETTOYAGE DE L’ÉCHANTILLON</a:t>
            </a:r>
            <a:endParaRPr lang="fr-FR" sz="1800" dirty="0">
              <a:solidFill>
                <a:schemeClr val="lt1"/>
              </a:solidFill>
              <a:latin typeface="Aptos" panose="020B0004020202020204" pitchFamily="34" charset="0"/>
              <a:ea typeface="+mn-ea"/>
              <a:cs typeface="+mn-cs"/>
            </a:endParaRP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0F4AD505-8C3B-39FA-5909-F2E8C2A343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l="39729" r="1" b="813"/>
          <a:stretch/>
        </p:blipFill>
        <p:spPr>
          <a:xfrm>
            <a:off x="9853613" y="-1"/>
            <a:ext cx="2338387" cy="685800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4797B1FF-32CC-3AD4-E5A5-1FA85BCC94E7}"/>
              </a:ext>
            </a:extLst>
          </p:cNvPr>
          <p:cNvSpPr/>
          <p:nvPr/>
        </p:nvSpPr>
        <p:spPr>
          <a:xfrm rot="5400000">
            <a:off x="914534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NETTOYAGE DES DONNÉES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1AA83DB-4898-3FAF-E0FE-D4A1397B0CD2}"/>
              </a:ext>
            </a:extLst>
          </p:cNvPr>
          <p:cNvSpPr txBox="1"/>
          <p:nvPr/>
        </p:nvSpPr>
        <p:spPr>
          <a:xfrm>
            <a:off x="6855763" y="947433"/>
            <a:ext cx="19591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200" b="1" i="1" dirty="0">
                <a:latin typeface="Aptos" panose="020B0004020202020204" pitchFamily="34" charset="0"/>
                <a:cs typeface="Angsana New" panose="02020603050405020304" pitchFamily="18" charset="-34"/>
              </a:rPr>
              <a:t>Nombre d’échantillons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47AEE6F4-8AB4-61BC-9EA5-28DA274B5721}"/>
              </a:ext>
            </a:extLst>
          </p:cNvPr>
          <p:cNvSpPr txBox="1"/>
          <p:nvPr/>
        </p:nvSpPr>
        <p:spPr>
          <a:xfrm>
            <a:off x="7080113" y="1189234"/>
            <a:ext cx="15104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/>
              <a:t>3 376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2D41A1C-7756-3D6D-D4B4-545EF439D202}"/>
              </a:ext>
            </a:extLst>
          </p:cNvPr>
          <p:cNvSpPr/>
          <p:nvPr/>
        </p:nvSpPr>
        <p:spPr>
          <a:xfrm>
            <a:off x="1692771" y="1485900"/>
            <a:ext cx="4124325" cy="3868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Variable cible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5A1DE58C-7A67-E3A0-6158-AB51127C696F}"/>
              </a:ext>
            </a:extLst>
          </p:cNvPr>
          <p:cNvSpPr/>
          <p:nvPr/>
        </p:nvSpPr>
        <p:spPr>
          <a:xfrm>
            <a:off x="1328952" y="1635323"/>
            <a:ext cx="476250" cy="474762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2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B307690-7BA4-9F14-BD54-614C7B8F14E6}"/>
              </a:ext>
            </a:extLst>
          </p:cNvPr>
          <p:cNvSpPr txBox="1"/>
          <p:nvPr/>
        </p:nvSpPr>
        <p:spPr>
          <a:xfrm>
            <a:off x="1692771" y="1872704"/>
            <a:ext cx="4124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Suppression des valeurs manquantes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DEAB4C7-AEB9-C0AC-3C66-97813AFA4865}"/>
              </a:ext>
            </a:extLst>
          </p:cNvPr>
          <p:cNvSpPr/>
          <p:nvPr/>
        </p:nvSpPr>
        <p:spPr>
          <a:xfrm>
            <a:off x="1692771" y="2564887"/>
            <a:ext cx="4124325" cy="3868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BuildingType</a:t>
            </a:r>
            <a:endParaRPr lang="fr-FR" dirty="0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45D0629B-209B-B65E-6548-FE674ED74D7D}"/>
              </a:ext>
            </a:extLst>
          </p:cNvPr>
          <p:cNvSpPr/>
          <p:nvPr/>
        </p:nvSpPr>
        <p:spPr>
          <a:xfrm>
            <a:off x="1328952" y="2714310"/>
            <a:ext cx="476250" cy="474762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2">
                    <a:lumMod val="50000"/>
                  </a:schemeClr>
                </a:solidFill>
              </a:rPr>
              <a:t>2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500A08F-BF2F-5268-6E7A-8D17FA4F33F4}"/>
              </a:ext>
            </a:extLst>
          </p:cNvPr>
          <p:cNvSpPr txBox="1"/>
          <p:nvPr/>
        </p:nvSpPr>
        <p:spPr>
          <a:xfrm>
            <a:off x="1692771" y="2951691"/>
            <a:ext cx="41243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Suppression des bâtiments « </a:t>
            </a:r>
            <a:r>
              <a:rPr lang="fr-FR" sz="1600" dirty="0" err="1"/>
              <a:t>Multifamily</a:t>
            </a:r>
            <a:r>
              <a:rPr lang="fr-FR" sz="1600" dirty="0"/>
              <a:t> »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AD560D-5F19-88B9-1E0D-F5A516E9DCCB}"/>
              </a:ext>
            </a:extLst>
          </p:cNvPr>
          <p:cNvSpPr/>
          <p:nvPr/>
        </p:nvSpPr>
        <p:spPr>
          <a:xfrm>
            <a:off x="1692771" y="3698047"/>
            <a:ext cx="4124325" cy="3868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PrimaryPropertyType</a:t>
            </a:r>
            <a:endParaRPr lang="fr-FR" dirty="0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15802DB5-EE6D-A699-738B-47B0ABF3F27D}"/>
              </a:ext>
            </a:extLst>
          </p:cNvPr>
          <p:cNvSpPr/>
          <p:nvPr/>
        </p:nvSpPr>
        <p:spPr>
          <a:xfrm>
            <a:off x="1328952" y="3847470"/>
            <a:ext cx="476250" cy="474762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2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B6BC2DD-E5CF-3AF4-96F9-94B18CAE8F38}"/>
              </a:ext>
            </a:extLst>
          </p:cNvPr>
          <p:cNvSpPr txBox="1"/>
          <p:nvPr/>
        </p:nvSpPr>
        <p:spPr>
          <a:xfrm>
            <a:off x="1692771" y="4084851"/>
            <a:ext cx="41243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Suppression des bâtiments « </a:t>
            </a:r>
            <a:r>
              <a:rPr lang="fr-FR" sz="1600" dirty="0" err="1"/>
              <a:t>Multifamily</a:t>
            </a:r>
            <a:r>
              <a:rPr lang="fr-FR" sz="1600" dirty="0"/>
              <a:t> », des résidences universitaires et des maisons de retraites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0CDBED0-7A0C-6EDA-C2F3-3554F5ACCAAB}"/>
              </a:ext>
            </a:extLst>
          </p:cNvPr>
          <p:cNvSpPr/>
          <p:nvPr/>
        </p:nvSpPr>
        <p:spPr>
          <a:xfrm>
            <a:off x="1692771" y="5248479"/>
            <a:ext cx="4124325" cy="386804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Outliers</a:t>
            </a:r>
            <a:r>
              <a:rPr lang="fr-FR" dirty="0"/>
              <a:t> &amp; </a:t>
            </a:r>
            <a:r>
              <a:rPr lang="fr-FR" dirty="0" err="1"/>
              <a:t>ComplianceStatus</a:t>
            </a:r>
            <a:endParaRPr lang="fr-FR" dirty="0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F41AB8BE-9E1C-3B47-B44B-E4574B31C493}"/>
              </a:ext>
            </a:extLst>
          </p:cNvPr>
          <p:cNvSpPr/>
          <p:nvPr/>
        </p:nvSpPr>
        <p:spPr>
          <a:xfrm>
            <a:off x="1328952" y="5397902"/>
            <a:ext cx="476250" cy="474762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2">
                    <a:lumMod val="50000"/>
                  </a:schemeClr>
                </a:solidFill>
              </a:rPr>
              <a:t>4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BCBE28E-C264-5A20-F1B9-3F8D1BF9DD89}"/>
              </a:ext>
            </a:extLst>
          </p:cNvPr>
          <p:cNvSpPr txBox="1"/>
          <p:nvPr/>
        </p:nvSpPr>
        <p:spPr>
          <a:xfrm>
            <a:off x="1692771" y="5635283"/>
            <a:ext cx="41243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Suppression des bâtiments aux données non conformes et repérés High </a:t>
            </a:r>
            <a:r>
              <a:rPr lang="fr-FR" sz="1600" dirty="0" err="1"/>
              <a:t>Outliers</a:t>
            </a:r>
            <a:endParaRPr lang="fr-FR" sz="1600" dirty="0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29FB8554-E7C5-662C-B875-A3D61DF3E18C}"/>
              </a:ext>
            </a:extLst>
          </p:cNvPr>
          <p:cNvSpPr/>
          <p:nvPr/>
        </p:nvSpPr>
        <p:spPr>
          <a:xfrm>
            <a:off x="7080113" y="1635323"/>
            <a:ext cx="1510484" cy="474762"/>
          </a:xfrm>
          <a:prstGeom prst="ellips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2">
                    <a:lumMod val="75000"/>
                  </a:schemeClr>
                </a:solidFill>
              </a:rPr>
              <a:t>3 369</a:t>
            </a:r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6ABB16B7-196D-BCCC-F7FC-3FAF9C60606D}"/>
              </a:ext>
            </a:extLst>
          </p:cNvPr>
          <p:cNvSpPr/>
          <p:nvPr/>
        </p:nvSpPr>
        <p:spPr>
          <a:xfrm>
            <a:off x="7080113" y="2714310"/>
            <a:ext cx="1510484" cy="474762"/>
          </a:xfrm>
          <a:prstGeom prst="ellips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2">
                    <a:lumMod val="75000"/>
                  </a:schemeClr>
                </a:solidFill>
              </a:rPr>
              <a:t>1 665</a:t>
            </a:r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69C0C216-C9C3-1C02-BBCC-D32C91F246D8}"/>
              </a:ext>
            </a:extLst>
          </p:cNvPr>
          <p:cNvSpPr/>
          <p:nvPr/>
        </p:nvSpPr>
        <p:spPr>
          <a:xfrm>
            <a:off x="7082197" y="3893532"/>
            <a:ext cx="1510484" cy="474762"/>
          </a:xfrm>
          <a:prstGeom prst="ellips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2">
                    <a:lumMod val="75000"/>
                  </a:schemeClr>
                </a:solidFill>
              </a:rPr>
              <a:t>1 621</a:t>
            </a:r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0048E23B-AF94-4A9A-1FA6-CA270B6CD48A}"/>
              </a:ext>
            </a:extLst>
          </p:cNvPr>
          <p:cNvSpPr/>
          <p:nvPr/>
        </p:nvSpPr>
        <p:spPr>
          <a:xfrm>
            <a:off x="7080113" y="5260087"/>
            <a:ext cx="1510484" cy="474762"/>
          </a:xfrm>
          <a:prstGeom prst="ellipse">
            <a:avLst/>
          </a:prstGeom>
          <a:ln>
            <a:solidFill>
              <a:schemeClr val="tx2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dirty="0">
                <a:solidFill>
                  <a:schemeClr val="tx2">
                    <a:lumMod val="75000"/>
                  </a:schemeClr>
                </a:solidFill>
              </a:rPr>
              <a:t>1 619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CD4EF6FB-C2BE-215E-048D-09F71C16F7EA}"/>
              </a:ext>
            </a:extLst>
          </p:cNvPr>
          <p:cNvSpPr txBox="1"/>
          <p:nvPr/>
        </p:nvSpPr>
        <p:spPr>
          <a:xfrm>
            <a:off x="7496175" y="5756678"/>
            <a:ext cx="7831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i="1" dirty="0"/>
              <a:t>≈48%</a:t>
            </a:r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A201CF47-A479-F78E-126E-222D287E8EFF}"/>
              </a:ext>
            </a:extLst>
          </p:cNvPr>
          <p:cNvCxnSpPr/>
          <p:nvPr/>
        </p:nvCxnSpPr>
        <p:spPr>
          <a:xfrm>
            <a:off x="7835354" y="2295525"/>
            <a:ext cx="0" cy="269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B271FB34-B574-2778-5EE1-A53F9EBA1347}"/>
              </a:ext>
            </a:extLst>
          </p:cNvPr>
          <p:cNvCxnSpPr/>
          <p:nvPr/>
        </p:nvCxnSpPr>
        <p:spPr>
          <a:xfrm>
            <a:off x="7835354" y="3428685"/>
            <a:ext cx="0" cy="269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695634F9-B1CA-7460-0574-CB2906335B32}"/>
              </a:ext>
            </a:extLst>
          </p:cNvPr>
          <p:cNvCxnSpPr/>
          <p:nvPr/>
        </p:nvCxnSpPr>
        <p:spPr>
          <a:xfrm>
            <a:off x="7822108" y="4646486"/>
            <a:ext cx="0" cy="2693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26740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22D16D-E7AE-F85C-F5B3-D9DDA6673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C243C7-96F6-C54E-3D25-C236D2850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22586"/>
            <a:ext cx="7134225" cy="590956"/>
          </a:xfrm>
          <a:solidFill>
            <a:schemeClr val="bg2">
              <a:lumMod val="25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r>
              <a:rPr lang="fr-FR" sz="1800" dirty="0">
                <a:latin typeface="Aptos" panose="020B0004020202020204" pitchFamily="34" charset="0"/>
              </a:rPr>
              <a:t>	SÉLECTION DES COLONNES</a:t>
            </a:r>
            <a:endParaRPr lang="fr-FR" sz="1800" dirty="0">
              <a:solidFill>
                <a:schemeClr val="lt1"/>
              </a:solidFill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379F004-15B2-F7BB-0F94-8BD8A6C60893}"/>
              </a:ext>
            </a:extLst>
          </p:cNvPr>
          <p:cNvSpPr/>
          <p:nvPr/>
        </p:nvSpPr>
        <p:spPr>
          <a:xfrm>
            <a:off x="228879" y="1230184"/>
            <a:ext cx="3244645" cy="53094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fr-FR" dirty="0"/>
              <a:t>Vides ou trop peu de </a:t>
            </a:r>
            <a:r>
              <a:rPr lang="fr-FR" dirty="0">
                <a:latin typeface="Aptos" panose="020B0004020202020204" pitchFamily="34" charset="0"/>
              </a:rPr>
              <a:t>données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AD965D-6CF8-1621-AB55-5D023E2827CF}"/>
              </a:ext>
            </a:extLst>
          </p:cNvPr>
          <p:cNvSpPr/>
          <p:nvPr/>
        </p:nvSpPr>
        <p:spPr>
          <a:xfrm>
            <a:off x="228879" y="1741923"/>
            <a:ext cx="3244645" cy="9139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Comments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 –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SecondLargestPropertyUseTypeGFA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 –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ThirdLargestPropertyUseType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 - 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ThirdLargestPropertyUseTypeGFA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 –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YearsENERGYSTARCertified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 -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ENERGYSTARScore</a:t>
            </a:r>
            <a:endParaRPr lang="fr-FR" sz="1100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D84903D1-B3AD-5C9C-B0F8-44EA185F1052}"/>
              </a:ext>
            </a:extLst>
          </p:cNvPr>
          <p:cNvSpPr/>
          <p:nvPr/>
        </p:nvSpPr>
        <p:spPr>
          <a:xfrm>
            <a:off x="1625059" y="982176"/>
            <a:ext cx="452284" cy="45069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D15C24F-4354-546B-B0E9-DAC073BBBEB7}"/>
              </a:ext>
            </a:extLst>
          </p:cNvPr>
          <p:cNvSpPr/>
          <p:nvPr/>
        </p:nvSpPr>
        <p:spPr>
          <a:xfrm>
            <a:off x="3581677" y="1741923"/>
            <a:ext cx="1860757" cy="9139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DataYear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 – City - State</a:t>
            </a:r>
          </a:p>
        </p:txBody>
      </p: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14F9C48E-25F2-D515-5C2B-347FC398043F}"/>
              </a:ext>
            </a:extLst>
          </p:cNvPr>
          <p:cNvGrpSpPr/>
          <p:nvPr/>
        </p:nvGrpSpPr>
        <p:grpSpPr>
          <a:xfrm>
            <a:off x="3581678" y="1004836"/>
            <a:ext cx="1860756" cy="756290"/>
            <a:chOff x="4190999" y="1291688"/>
            <a:chExt cx="1860756" cy="75629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7E080B1-884E-4BD6-7B52-CC9F9C062BDB}"/>
                </a:ext>
              </a:extLst>
            </p:cNvPr>
            <p:cNvSpPr/>
            <p:nvPr/>
          </p:nvSpPr>
          <p:spPr>
            <a:xfrm>
              <a:off x="4190999" y="1517036"/>
              <a:ext cx="1860756" cy="530942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fr-FR" dirty="0"/>
                <a:t>Valeur unique</a:t>
              </a:r>
              <a:endParaRPr lang="fr-FR" dirty="0">
                <a:latin typeface="Aptos" panose="020B0004020202020204" pitchFamily="34" charset="0"/>
              </a:endParaRPr>
            </a:p>
          </p:txBody>
        </p:sp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810F6F6B-BEC5-7BBE-B93F-1695F1B35463}"/>
                </a:ext>
              </a:extLst>
            </p:cNvPr>
            <p:cNvSpPr/>
            <p:nvPr/>
          </p:nvSpPr>
          <p:spPr>
            <a:xfrm>
              <a:off x="4885402" y="1291688"/>
              <a:ext cx="452284" cy="45069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3</a:t>
              </a:r>
            </a:p>
          </p:txBody>
        </p:sp>
      </p:grpSp>
      <p:pic>
        <p:nvPicPr>
          <p:cNvPr id="24" name="Image 23">
            <a:extLst>
              <a:ext uri="{FF2B5EF4-FFF2-40B4-BE49-F238E27FC236}">
                <a16:creationId xmlns:a16="http://schemas.microsoft.com/office/drawing/2014/main" id="{FDEF32C1-F01C-C114-451C-89568814B49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l="39729" r="1" b="813"/>
          <a:stretch/>
        </p:blipFill>
        <p:spPr>
          <a:xfrm>
            <a:off x="9853613" y="-1"/>
            <a:ext cx="2338387" cy="6858001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23024D71-4D78-704B-D058-21F61AB93250}"/>
              </a:ext>
            </a:extLst>
          </p:cNvPr>
          <p:cNvSpPr/>
          <p:nvPr/>
        </p:nvSpPr>
        <p:spPr>
          <a:xfrm rot="5400000">
            <a:off x="914534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NETTOYAGE DES DONNÉES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C93FDF2-9AD2-B65F-8124-A38E7490045E}"/>
              </a:ext>
            </a:extLst>
          </p:cNvPr>
          <p:cNvSpPr/>
          <p:nvPr/>
        </p:nvSpPr>
        <p:spPr>
          <a:xfrm>
            <a:off x="5530922" y="1210981"/>
            <a:ext cx="4105411" cy="53094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fr-FR" dirty="0"/>
              <a:t>Data </a:t>
            </a:r>
            <a:r>
              <a:rPr lang="fr-FR" dirty="0" err="1"/>
              <a:t>leak</a:t>
            </a:r>
            <a:endParaRPr lang="fr-FR" dirty="0">
              <a:latin typeface="Aptos" panose="020B00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B295F65-C48C-AD24-CAA5-D9B9459A841E}"/>
              </a:ext>
            </a:extLst>
          </p:cNvPr>
          <p:cNvSpPr/>
          <p:nvPr/>
        </p:nvSpPr>
        <p:spPr>
          <a:xfrm>
            <a:off x="5530922" y="1722720"/>
            <a:ext cx="4105411" cy="9139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SiteEUIWN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(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kBtu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/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sf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) -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SourceEUI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(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kBtu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/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sf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) -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SourceEUIWN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(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kBtu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/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sf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) -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SiteEnergyUse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(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kBtu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) -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SiteEnergyUseWN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(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kBtu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) -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SteamUse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(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kBtu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 -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NaturalGas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(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therms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) –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TotalGHGEmissions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 –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GHGEmissionsIntensity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 - </a:t>
            </a:r>
            <a:r>
              <a:rPr lang="fr-FR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Electricity</a:t>
            </a:r>
            <a:r>
              <a:rPr lang="fr-FR" sz="1100" dirty="0">
                <a:solidFill>
                  <a:schemeClr val="tx1"/>
                </a:solidFill>
                <a:latin typeface="Aptos" panose="020B0004020202020204" pitchFamily="34" charset="0"/>
              </a:rPr>
              <a:t>(kWh)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A0BEB176-F702-B389-6569-CAF4318622DD}"/>
              </a:ext>
            </a:extLst>
          </p:cNvPr>
          <p:cNvSpPr/>
          <p:nvPr/>
        </p:nvSpPr>
        <p:spPr>
          <a:xfrm>
            <a:off x="7354868" y="982176"/>
            <a:ext cx="452284" cy="45069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050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C2FE64A-AAF6-A355-0802-FC81BCF32187}"/>
              </a:ext>
            </a:extLst>
          </p:cNvPr>
          <p:cNvSpPr/>
          <p:nvPr/>
        </p:nvSpPr>
        <p:spPr>
          <a:xfrm>
            <a:off x="217280" y="2957028"/>
            <a:ext cx="3244645" cy="53094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fr-FR" dirty="0"/>
              <a:t>Données identifiantes</a:t>
            </a:r>
            <a:endParaRPr lang="fr-FR" dirty="0">
              <a:latin typeface="Aptos" panose="020B000402020202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F0B3013-CDB0-A138-B79C-738ADD6B3375}"/>
              </a:ext>
            </a:extLst>
          </p:cNvPr>
          <p:cNvSpPr/>
          <p:nvPr/>
        </p:nvSpPr>
        <p:spPr>
          <a:xfrm>
            <a:off x="217280" y="3468768"/>
            <a:ext cx="3244645" cy="8014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OSEBuildingID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 – </a:t>
            </a:r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PropertyName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 – Address – </a:t>
            </a:r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TaxParcelIdentificationNumber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 – Latitude - Longitude</a:t>
            </a:r>
          </a:p>
        </p:txBody>
      </p:sp>
      <p:sp>
        <p:nvSpPr>
          <p:cNvPr id="31" name="Ellipse 30">
            <a:extLst>
              <a:ext uri="{FF2B5EF4-FFF2-40B4-BE49-F238E27FC236}">
                <a16:creationId xmlns:a16="http://schemas.microsoft.com/office/drawing/2014/main" id="{D569169A-D332-5624-258B-15B8B959ED90}"/>
              </a:ext>
            </a:extLst>
          </p:cNvPr>
          <p:cNvSpPr/>
          <p:nvPr/>
        </p:nvSpPr>
        <p:spPr>
          <a:xfrm>
            <a:off x="1613460" y="2709020"/>
            <a:ext cx="452284" cy="45069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2FADA98-F0F2-F75A-C038-98438F7D74F1}"/>
              </a:ext>
            </a:extLst>
          </p:cNvPr>
          <p:cNvSpPr/>
          <p:nvPr/>
        </p:nvSpPr>
        <p:spPr>
          <a:xfrm>
            <a:off x="3518815" y="2943109"/>
            <a:ext cx="3033263" cy="53094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fr-FR" dirty="0"/>
              <a:t>Données trop spécifiques</a:t>
            </a:r>
            <a:endParaRPr lang="fr-FR" dirty="0">
              <a:latin typeface="Aptos" panose="020B0004020202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9E386F6-11C3-ABB0-EB5D-1F5509D98C16}"/>
              </a:ext>
            </a:extLst>
          </p:cNvPr>
          <p:cNvSpPr/>
          <p:nvPr/>
        </p:nvSpPr>
        <p:spPr>
          <a:xfrm>
            <a:off x="3518815" y="3454849"/>
            <a:ext cx="3033263" cy="8014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ZipCode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 – </a:t>
            </a:r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CouncilDistrictCode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 – </a:t>
            </a:r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ListOfAllPropertyUseTypes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 - </a:t>
            </a:r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LargestPropertyUseTypeGFA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"</a:t>
            </a:r>
          </a:p>
        </p:txBody>
      </p:sp>
      <p:sp>
        <p:nvSpPr>
          <p:cNvPr id="34" name="Ellipse 33">
            <a:extLst>
              <a:ext uri="{FF2B5EF4-FFF2-40B4-BE49-F238E27FC236}">
                <a16:creationId xmlns:a16="http://schemas.microsoft.com/office/drawing/2014/main" id="{DA147A61-128C-E5A9-865A-3A63823ADEAE}"/>
              </a:ext>
            </a:extLst>
          </p:cNvPr>
          <p:cNvSpPr/>
          <p:nvPr/>
        </p:nvSpPr>
        <p:spPr>
          <a:xfrm>
            <a:off x="4914995" y="2695101"/>
            <a:ext cx="452284" cy="45069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77F9E4F-6745-AFF6-8581-5F5EFC17070C}"/>
              </a:ext>
            </a:extLst>
          </p:cNvPr>
          <p:cNvSpPr/>
          <p:nvPr/>
        </p:nvSpPr>
        <p:spPr>
          <a:xfrm>
            <a:off x="6608968" y="2943109"/>
            <a:ext cx="3033263" cy="530942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fr-FR" dirty="0"/>
              <a:t>Données traitées</a:t>
            </a:r>
            <a:endParaRPr lang="fr-FR" dirty="0">
              <a:latin typeface="Aptos" panose="020B00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3580D6F-EC8A-652C-AF91-E91E7E9C1ECD}"/>
              </a:ext>
            </a:extLst>
          </p:cNvPr>
          <p:cNvSpPr/>
          <p:nvPr/>
        </p:nvSpPr>
        <p:spPr>
          <a:xfrm>
            <a:off x="6608968" y="3454849"/>
            <a:ext cx="3033263" cy="80145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BuildingType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 – </a:t>
            </a:r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DefaultData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 – Outlier - </a:t>
            </a:r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ComplianceStatus</a:t>
            </a:r>
            <a:endParaRPr lang="en-US" sz="1100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407A8D4E-13F9-F3E6-5FD3-C69287C4EA83}"/>
              </a:ext>
            </a:extLst>
          </p:cNvPr>
          <p:cNvSpPr/>
          <p:nvPr/>
        </p:nvSpPr>
        <p:spPr>
          <a:xfrm>
            <a:off x="8005148" y="2695101"/>
            <a:ext cx="452284" cy="45069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30995C48-E53D-AA51-3207-A95A1714B437}"/>
              </a:ext>
            </a:extLst>
          </p:cNvPr>
          <p:cNvSpPr/>
          <p:nvPr/>
        </p:nvSpPr>
        <p:spPr>
          <a:xfrm>
            <a:off x="1537107" y="4611174"/>
            <a:ext cx="3244645" cy="530942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fr-FR" dirty="0"/>
              <a:t>Colonnes sélectionnées</a:t>
            </a:r>
            <a:endParaRPr lang="fr-FR" dirty="0">
              <a:latin typeface="Aptos" panose="020B00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84B3677-A150-3C3D-24A7-41B2D5AABB3B}"/>
              </a:ext>
            </a:extLst>
          </p:cNvPr>
          <p:cNvSpPr/>
          <p:nvPr/>
        </p:nvSpPr>
        <p:spPr>
          <a:xfrm>
            <a:off x="1537107" y="5122914"/>
            <a:ext cx="3244645" cy="156363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PrimaryPropertyType</a:t>
            </a:r>
            <a:endParaRPr lang="en-US" sz="1100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Neighborhood</a:t>
            </a:r>
          </a:p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NumberofBuildings</a:t>
            </a:r>
            <a:endParaRPr lang="en-US" sz="1100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NumberofFloors</a:t>
            </a:r>
            <a:endParaRPr lang="en-US" sz="1100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PropertyGFATotal</a:t>
            </a:r>
            <a:endParaRPr lang="en-US" sz="1100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PropertyGFABuilding</a:t>
            </a:r>
            <a:endParaRPr lang="en-US" sz="1100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  <p:sp>
        <p:nvSpPr>
          <p:cNvPr id="40" name="Ellipse 39">
            <a:extLst>
              <a:ext uri="{FF2B5EF4-FFF2-40B4-BE49-F238E27FC236}">
                <a16:creationId xmlns:a16="http://schemas.microsoft.com/office/drawing/2014/main" id="{BC46D442-B426-482C-75A6-E1E2E1090761}"/>
              </a:ext>
            </a:extLst>
          </p:cNvPr>
          <p:cNvSpPr/>
          <p:nvPr/>
        </p:nvSpPr>
        <p:spPr>
          <a:xfrm>
            <a:off x="2933287" y="4363166"/>
            <a:ext cx="452284" cy="45069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6022BC0-C8F8-350D-FD61-9E93156813FF}"/>
              </a:ext>
            </a:extLst>
          </p:cNvPr>
          <p:cNvSpPr/>
          <p:nvPr/>
        </p:nvSpPr>
        <p:spPr>
          <a:xfrm>
            <a:off x="5367279" y="4611174"/>
            <a:ext cx="3244645" cy="530942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Pour new </a:t>
            </a:r>
            <a:r>
              <a:rPr lang="fr-FR" dirty="0" err="1">
                <a:latin typeface="Aptos" panose="020B0004020202020204" pitchFamily="34" charset="0"/>
              </a:rPr>
              <a:t>features</a:t>
            </a:r>
            <a:endParaRPr lang="fr-FR" dirty="0">
              <a:latin typeface="Aptos" panose="020B0004020202020204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576C41D-DA81-85D9-437B-BD4310911B44}"/>
              </a:ext>
            </a:extLst>
          </p:cNvPr>
          <p:cNvSpPr/>
          <p:nvPr/>
        </p:nvSpPr>
        <p:spPr>
          <a:xfrm>
            <a:off x="5367279" y="5122914"/>
            <a:ext cx="3244645" cy="15636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YearBuilt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 </a:t>
            </a:r>
          </a:p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PropertyGFAParking</a:t>
            </a:r>
            <a:endParaRPr lang="en-US" sz="1100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NaturalGas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(</a:t>
            </a:r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kBtu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)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Electricity(</a:t>
            </a:r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kBtu</a:t>
            </a:r>
            <a:r>
              <a:rPr lang="en-US" sz="1100" dirty="0">
                <a:solidFill>
                  <a:schemeClr val="tx1"/>
                </a:solidFill>
                <a:latin typeface="Aptos" panose="020B0004020202020204" pitchFamily="34" charset="0"/>
              </a:rPr>
              <a:t>)</a:t>
            </a:r>
          </a:p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SecondLargestPropertyUseType</a:t>
            </a:r>
            <a:endParaRPr lang="en-US" sz="1100" dirty="0">
              <a:solidFill>
                <a:schemeClr val="tx1"/>
              </a:solidFill>
              <a:latin typeface="Aptos" panose="020B0004020202020204" pitchFamily="34" charset="0"/>
            </a:endParaRPr>
          </a:p>
          <a:p>
            <a:pPr algn="ctr"/>
            <a:r>
              <a:rPr lang="en-US" sz="1100" dirty="0" err="1">
                <a:solidFill>
                  <a:schemeClr val="tx1"/>
                </a:solidFill>
                <a:latin typeface="Aptos" panose="020B0004020202020204" pitchFamily="34" charset="0"/>
              </a:rPr>
              <a:t>LargestPropertyUseType</a:t>
            </a:r>
            <a:endParaRPr lang="en-US" sz="1100" dirty="0">
              <a:solidFill>
                <a:schemeClr val="tx1"/>
              </a:solidFill>
              <a:latin typeface="Aptos" panose="020B0004020202020204" pitchFamily="34" charset="0"/>
            </a:endParaRPr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2023342A-C9FE-8655-E47D-957FA92FD91F}"/>
              </a:ext>
            </a:extLst>
          </p:cNvPr>
          <p:cNvSpPr/>
          <p:nvPr/>
        </p:nvSpPr>
        <p:spPr>
          <a:xfrm>
            <a:off x="6763459" y="4363166"/>
            <a:ext cx="452284" cy="450696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325199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DFEDFF-FD09-EC8D-0BD1-C62C558ABC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5915EF-B2F0-32C5-9080-3C96CCC58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525" y="459751"/>
            <a:ext cx="7134225" cy="590956"/>
          </a:xfrm>
          <a:solidFill>
            <a:schemeClr val="bg2">
              <a:lumMod val="25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r>
              <a:rPr lang="fr-FR" sz="1800" dirty="0">
                <a:latin typeface="Aptos" panose="020B0004020202020204" pitchFamily="34" charset="0"/>
              </a:rPr>
              <a:t>	MÉTHODOLOGIE</a:t>
            </a:r>
            <a:endParaRPr lang="fr-FR" sz="1800" dirty="0">
              <a:solidFill>
                <a:schemeClr val="lt1"/>
              </a:solidFill>
              <a:latin typeface="Aptos" panose="020B0004020202020204" pitchFamily="34" charset="0"/>
              <a:ea typeface="+mn-ea"/>
              <a:cs typeface="+mn-cs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2B546A70-13EE-C523-8ED1-20E0A9B92CB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r="47436"/>
          <a:stretch/>
        </p:blipFill>
        <p:spPr>
          <a:xfrm>
            <a:off x="-1" y="0"/>
            <a:ext cx="2336007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C0FCD4F-933F-1FA6-377D-FB6F842800EC}"/>
              </a:ext>
            </a:extLst>
          </p:cNvPr>
          <p:cNvSpPr/>
          <p:nvPr/>
        </p:nvSpPr>
        <p:spPr>
          <a:xfrm rot="16200000">
            <a:off x="-191498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FEATURE ENGINEERING</a:t>
            </a:r>
          </a:p>
        </p:txBody>
      </p:sp>
      <p:graphicFrame>
        <p:nvGraphicFramePr>
          <p:cNvPr id="13" name="Diagramme 12">
            <a:extLst>
              <a:ext uri="{FF2B5EF4-FFF2-40B4-BE49-F238E27FC236}">
                <a16:creationId xmlns:a16="http://schemas.microsoft.com/office/drawing/2014/main" id="{A67576D3-A9D5-B67D-7CEA-1AF4A57C74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2116574"/>
              </p:ext>
            </p:extLst>
          </p:nvPr>
        </p:nvGraphicFramePr>
        <p:xfrm>
          <a:off x="3009901" y="1752600"/>
          <a:ext cx="8086724" cy="40290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08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1307E2-038A-F0CC-421F-55D6C5EAD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07981B4C-D2AC-C563-0C65-D2A96A1C1C2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l="7517" t="49" r="42797" b="-49"/>
          <a:stretch/>
        </p:blipFill>
        <p:spPr>
          <a:xfrm>
            <a:off x="9851923" y="0"/>
            <a:ext cx="2340076" cy="6861346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129FAE68-AE95-82F4-CDFF-B7558894A568}"/>
              </a:ext>
            </a:extLst>
          </p:cNvPr>
          <p:cNvSpPr/>
          <p:nvPr/>
        </p:nvSpPr>
        <p:spPr>
          <a:xfrm rot="5400000">
            <a:off x="914534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NOUVELLES FEATURES</a:t>
            </a: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46C8B9FF-AF5D-E128-1992-2A845310F33E}"/>
              </a:ext>
            </a:extLst>
          </p:cNvPr>
          <p:cNvSpPr/>
          <p:nvPr/>
        </p:nvSpPr>
        <p:spPr>
          <a:xfrm>
            <a:off x="2907734" y="103379"/>
            <a:ext cx="3514728" cy="1917428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01762953-C733-71C9-5426-3AD5ED898335}"/>
              </a:ext>
            </a:extLst>
          </p:cNvPr>
          <p:cNvSpPr/>
          <p:nvPr/>
        </p:nvSpPr>
        <p:spPr>
          <a:xfrm>
            <a:off x="3036323" y="246254"/>
            <a:ext cx="3262314" cy="409575"/>
          </a:xfrm>
          <a:prstGeom prst="roundRect">
            <a:avLst>
              <a:gd name="adj" fmla="val 50000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latin typeface="Aptos" panose="020B0004020202020204" pitchFamily="34" charset="0"/>
              </a:rPr>
              <a:t>EnergyUsed</a:t>
            </a:r>
            <a:endParaRPr lang="fr-FR" dirty="0">
              <a:latin typeface="Aptos" panose="020B0004020202020204" pitchFamily="34" charset="0"/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A10A2CF-C955-DF68-31F5-C5C90C1E262D}"/>
              </a:ext>
            </a:extLst>
          </p:cNvPr>
          <p:cNvSpPr txBox="1"/>
          <p:nvPr/>
        </p:nvSpPr>
        <p:spPr>
          <a:xfrm>
            <a:off x="3085905" y="655829"/>
            <a:ext cx="376029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Type :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str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- catégorielle</a:t>
            </a:r>
          </a:p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Source :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Electricity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(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kBtu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) et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NaturalGas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(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kBtu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)</a:t>
            </a:r>
          </a:p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Valeurs possibles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electricity</a:t>
            </a:r>
            <a:endParaRPr lang="fr-FR" sz="12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gas</a:t>
            </a:r>
            <a:endParaRPr lang="fr-FR" sz="12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both</a:t>
            </a:r>
            <a:endParaRPr lang="fr-FR" sz="12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none </a:t>
            </a:r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489D9287-95F9-6A59-6D64-6CAFDF7F156E}"/>
              </a:ext>
            </a:extLst>
          </p:cNvPr>
          <p:cNvSpPr/>
          <p:nvPr/>
        </p:nvSpPr>
        <p:spPr>
          <a:xfrm>
            <a:off x="312086" y="5169369"/>
            <a:ext cx="2866647" cy="138389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09ACB457-22DF-E15F-4947-02D644B8CF88}"/>
              </a:ext>
            </a:extLst>
          </p:cNvPr>
          <p:cNvSpPr/>
          <p:nvPr/>
        </p:nvSpPr>
        <p:spPr>
          <a:xfrm>
            <a:off x="440675" y="5312244"/>
            <a:ext cx="2609470" cy="282188"/>
          </a:xfrm>
          <a:prstGeom prst="roundRect">
            <a:avLst>
              <a:gd name="adj" fmla="val 50000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latin typeface="Aptos" panose="020B0004020202020204" pitchFamily="34" charset="0"/>
              </a:rPr>
              <a:t>BuildingAge</a:t>
            </a:r>
            <a:endParaRPr lang="fr-FR" dirty="0">
              <a:latin typeface="Aptos" panose="020B0004020202020204" pitchFamily="3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94812E1E-82DE-0110-6B6C-AC9D0BC301D4}"/>
              </a:ext>
            </a:extLst>
          </p:cNvPr>
          <p:cNvSpPr txBox="1"/>
          <p:nvPr/>
        </p:nvSpPr>
        <p:spPr>
          <a:xfrm>
            <a:off x="458032" y="5737670"/>
            <a:ext cx="3089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Type :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int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- continue</a:t>
            </a:r>
          </a:p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Source :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YearBuilt</a:t>
            </a:r>
            <a:endParaRPr lang="fr-FR" sz="12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Calcul : 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2016 -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YearBuilt</a:t>
            </a:r>
            <a:endParaRPr lang="fr-FR" sz="1200" b="1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692D237A-FF4A-DC13-9AAD-E5F5CCB7FC25}"/>
              </a:ext>
            </a:extLst>
          </p:cNvPr>
          <p:cNvSpPr/>
          <p:nvPr/>
        </p:nvSpPr>
        <p:spPr>
          <a:xfrm>
            <a:off x="6180244" y="5136306"/>
            <a:ext cx="3089486" cy="1416961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32E2CFB5-9C8C-2411-66F7-41EC9968EBC7}"/>
              </a:ext>
            </a:extLst>
          </p:cNvPr>
          <p:cNvSpPr/>
          <p:nvPr/>
        </p:nvSpPr>
        <p:spPr>
          <a:xfrm>
            <a:off x="6308833" y="5279181"/>
            <a:ext cx="2815180" cy="288930"/>
          </a:xfrm>
          <a:prstGeom prst="roundRect">
            <a:avLst>
              <a:gd name="adj" fmla="val 50000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latin typeface="Aptos" panose="020B0004020202020204" pitchFamily="34" charset="0"/>
              </a:rPr>
              <a:t>HasSecondUse</a:t>
            </a:r>
            <a:endParaRPr lang="fr-FR" dirty="0">
              <a:latin typeface="Aptos" panose="020B0004020202020204" pitchFamily="3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089041E-EF34-A994-1C82-3EC81EDD18CD}"/>
              </a:ext>
            </a:extLst>
          </p:cNvPr>
          <p:cNvSpPr txBox="1"/>
          <p:nvPr/>
        </p:nvSpPr>
        <p:spPr>
          <a:xfrm>
            <a:off x="6279632" y="5705597"/>
            <a:ext cx="3148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Type :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bool</a:t>
            </a:r>
            <a:endParaRPr lang="fr-FR" sz="12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Source :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SecondLargestPropertyUseType</a:t>
            </a:r>
            <a:endParaRPr lang="fr-FR" sz="12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Calcul : 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si not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null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=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True</a:t>
            </a:r>
            <a:endParaRPr lang="fr-FR" sz="12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E0252E9D-F15F-067E-D10F-A25268F10227}"/>
              </a:ext>
            </a:extLst>
          </p:cNvPr>
          <p:cNvSpPr/>
          <p:nvPr/>
        </p:nvSpPr>
        <p:spPr>
          <a:xfrm>
            <a:off x="3362356" y="5136306"/>
            <a:ext cx="2590769" cy="1416961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7" name="Rectangle : coins arrondis 16">
            <a:extLst>
              <a:ext uri="{FF2B5EF4-FFF2-40B4-BE49-F238E27FC236}">
                <a16:creationId xmlns:a16="http://schemas.microsoft.com/office/drawing/2014/main" id="{DA305772-BD18-B223-5EF7-6C46DE42DDA4}"/>
              </a:ext>
            </a:extLst>
          </p:cNvPr>
          <p:cNvSpPr/>
          <p:nvPr/>
        </p:nvSpPr>
        <p:spPr>
          <a:xfrm>
            <a:off x="3490944" y="5279181"/>
            <a:ext cx="2351551" cy="304265"/>
          </a:xfrm>
          <a:prstGeom prst="roundRect">
            <a:avLst>
              <a:gd name="adj" fmla="val 50000"/>
            </a:avLst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latin typeface="Aptos" panose="020B0004020202020204" pitchFamily="34" charset="0"/>
              </a:rPr>
              <a:t>HasParking</a:t>
            </a:r>
            <a:endParaRPr lang="fr-FR" dirty="0">
              <a:latin typeface="Aptos" panose="020B0004020202020204" pitchFamily="34" charset="0"/>
            </a:endParaRPr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367C2A94-CCF5-75E3-CE6B-054D64D56C56}"/>
              </a:ext>
            </a:extLst>
          </p:cNvPr>
          <p:cNvSpPr txBox="1"/>
          <p:nvPr/>
        </p:nvSpPr>
        <p:spPr>
          <a:xfrm>
            <a:off x="3449654" y="5734773"/>
            <a:ext cx="3089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Type :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bool</a:t>
            </a:r>
            <a:endParaRPr lang="fr-FR" sz="12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Source :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PropertyGFAParking</a:t>
            </a:r>
            <a:endParaRPr lang="fr-FR" sz="12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r>
              <a:rPr lang="fr-FR" sz="1200" b="1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Calcul : </a:t>
            </a:r>
            <a:r>
              <a:rPr lang="fr-FR" sz="12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si &gt; 0 = </a:t>
            </a:r>
            <a:r>
              <a:rPr lang="fr-FR" sz="12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True</a:t>
            </a:r>
            <a:endParaRPr lang="fr-FR" sz="1200" b="1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</p:txBody>
      </p:sp>
      <p:pic>
        <p:nvPicPr>
          <p:cNvPr id="20" name="Image 19">
            <a:extLst>
              <a:ext uri="{FF2B5EF4-FFF2-40B4-BE49-F238E27FC236}">
                <a16:creationId xmlns:a16="http://schemas.microsoft.com/office/drawing/2014/main" id="{5BD28854-D35B-B0F9-BAA1-BA611A857F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5409" y="2107776"/>
            <a:ext cx="6519669" cy="2941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702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B7B3B-38F7-D9AD-3D5A-6E6FBD0A82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C66B4042-61EC-E564-825D-0BDA01B6375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l="8030" r="45067"/>
          <a:stretch/>
        </p:blipFill>
        <p:spPr>
          <a:xfrm>
            <a:off x="0" y="0"/>
            <a:ext cx="2336799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97D13767-64DE-4AF1-2824-02DAF91F2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6525" y="459751"/>
            <a:ext cx="7134225" cy="590956"/>
          </a:xfrm>
          <a:solidFill>
            <a:schemeClr val="bg2">
              <a:lumMod val="25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r>
              <a:rPr lang="fr-FR" sz="1800" dirty="0">
                <a:latin typeface="Aptos" panose="020B0004020202020204" pitchFamily="34" charset="0"/>
              </a:rPr>
              <a:t>	Détection des </a:t>
            </a:r>
            <a:r>
              <a:rPr lang="fr-FR" sz="1800" dirty="0" err="1">
                <a:latin typeface="Aptos" panose="020B0004020202020204" pitchFamily="34" charset="0"/>
              </a:rPr>
              <a:t>Outliers</a:t>
            </a:r>
            <a:endParaRPr lang="fr-FR" sz="1800" dirty="0">
              <a:solidFill>
                <a:schemeClr val="lt1"/>
              </a:solidFill>
              <a:latin typeface="Aptos" panose="020B0004020202020204" pitchFamily="34" charset="0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49B6A19-2B17-FFFB-11A4-CDF3791D57A4}"/>
              </a:ext>
            </a:extLst>
          </p:cNvPr>
          <p:cNvSpPr/>
          <p:nvPr/>
        </p:nvSpPr>
        <p:spPr>
          <a:xfrm rot="16200000">
            <a:off x="-191498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VARIABLE CIBLE</a:t>
            </a: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43C6AC72-1BBC-6F25-C63A-DFE445CAFB54}"/>
              </a:ext>
            </a:extLst>
          </p:cNvPr>
          <p:cNvGrpSpPr/>
          <p:nvPr/>
        </p:nvGrpSpPr>
        <p:grpSpPr>
          <a:xfrm>
            <a:off x="2962274" y="1962150"/>
            <a:ext cx="3857625" cy="3295650"/>
            <a:chOff x="2800350" y="2105025"/>
            <a:chExt cx="3714750" cy="3117598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71534CE4-05C1-FA7B-10C3-9C747ED0BC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00350" y="2105025"/>
              <a:ext cx="3714750" cy="3117598"/>
            </a:xfrm>
            <a:prstGeom prst="rect">
              <a:avLst/>
            </a:prstGeom>
          </p:spPr>
        </p:pic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EE5F7CFB-E0CA-ED40-C391-D264AFDFC98A}"/>
                </a:ext>
              </a:extLst>
            </p:cNvPr>
            <p:cNvSpPr/>
            <p:nvPr/>
          </p:nvSpPr>
          <p:spPr>
            <a:xfrm>
              <a:off x="5467350" y="3429000"/>
              <a:ext cx="962025" cy="342900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4B22E1C7-9156-4FCB-9452-E552533C95F4}"/>
              </a:ext>
            </a:extLst>
          </p:cNvPr>
          <p:cNvSpPr/>
          <p:nvPr/>
        </p:nvSpPr>
        <p:spPr>
          <a:xfrm>
            <a:off x="9173598" y="5467350"/>
            <a:ext cx="1981200" cy="43815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600" dirty="0" err="1">
                <a:solidFill>
                  <a:schemeClr val="bg1"/>
                </a:solidFill>
                <a:latin typeface="Aptos" panose="020B0004020202020204" pitchFamily="34" charset="0"/>
              </a:rPr>
              <a:t>df</a:t>
            </a:r>
            <a:r>
              <a:rPr lang="fr-FR" sz="1600" dirty="0">
                <a:solidFill>
                  <a:schemeClr val="bg1"/>
                </a:solidFill>
                <a:latin typeface="Aptos" panose="020B0004020202020204" pitchFamily="34" charset="0"/>
              </a:rPr>
              <a:t> : 1614 - 17</a:t>
            </a:r>
          </a:p>
        </p:txBody>
      </p:sp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A064BC6D-50EC-B6BD-89EA-5C6DD2FE1798}"/>
              </a:ext>
            </a:extLst>
          </p:cNvPr>
          <p:cNvSpPr/>
          <p:nvPr/>
        </p:nvSpPr>
        <p:spPr>
          <a:xfrm>
            <a:off x="7445374" y="3062287"/>
            <a:ext cx="428625" cy="733425"/>
          </a:xfrm>
          <a:prstGeom prst="rightArrow">
            <a:avLst/>
          </a:prstGeom>
          <a:solidFill>
            <a:schemeClr val="tx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3902B3BD-5E86-4D35-EB7E-5F9226D6797E}"/>
              </a:ext>
            </a:extLst>
          </p:cNvPr>
          <p:cNvSpPr txBox="1"/>
          <p:nvPr/>
        </p:nvSpPr>
        <p:spPr>
          <a:xfrm>
            <a:off x="8343900" y="2161619"/>
            <a:ext cx="357935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chemeClr val="tx2">
                    <a:lumMod val="50000"/>
                  </a:schemeClr>
                </a:solidFill>
              </a:rPr>
              <a:t>Les 4 Data Centers du fichier 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600" dirty="0">
                <a:solidFill>
                  <a:schemeClr val="tx2">
                    <a:lumMod val="50000"/>
                  </a:schemeClr>
                </a:solidFill>
              </a:rPr>
              <a:t>Suppression, le modèle ne pourra pas prédire la consommation de ce type de bâtiment.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60965B5-5D41-74B2-14ED-D058466029C4}"/>
              </a:ext>
            </a:extLst>
          </p:cNvPr>
          <p:cNvSpPr txBox="1"/>
          <p:nvPr/>
        </p:nvSpPr>
        <p:spPr>
          <a:xfrm>
            <a:off x="8374521" y="3762057"/>
            <a:ext cx="357935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chemeClr val="tx2">
                    <a:lumMod val="50000"/>
                  </a:schemeClr>
                </a:solidFill>
              </a:rPr>
              <a:t>Un laboratoire 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fr-FR" sz="1600" dirty="0">
                <a:solidFill>
                  <a:schemeClr val="tx2">
                    <a:lumMod val="50000"/>
                  </a:schemeClr>
                </a:solidFill>
              </a:rPr>
              <a:t>Consommation anormalement élevée par rapport aux autres laboratoires : suppression,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72080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E23F93-892D-8E0B-331C-6E773402FC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6AA7DB4D-2103-8DEF-8C34-BC472E7E8AF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rcRect l="44017" r="22149"/>
          <a:stretch/>
        </p:blipFill>
        <p:spPr>
          <a:xfrm>
            <a:off x="9848850" y="0"/>
            <a:ext cx="234315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7E5CF2D3-2493-A83C-BDC1-3786872CF2D7}"/>
              </a:ext>
            </a:extLst>
          </p:cNvPr>
          <p:cNvSpPr/>
          <p:nvPr/>
        </p:nvSpPr>
        <p:spPr>
          <a:xfrm rot="5400000">
            <a:off x="914534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OPTIMISATION DES FEATURES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BFEDCAF-D9FD-41B3-5629-F1957BFD9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22586"/>
            <a:ext cx="7134225" cy="590956"/>
          </a:xfrm>
          <a:solidFill>
            <a:schemeClr val="bg2">
              <a:lumMod val="25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r>
              <a:rPr lang="fr-FR" sz="1800" dirty="0">
                <a:latin typeface="Aptos" panose="020B0004020202020204" pitchFamily="34" charset="0"/>
              </a:rPr>
              <a:t>	PRIMARY PROPERTY TYPE</a:t>
            </a:r>
            <a:endParaRPr lang="fr-FR" sz="1800" dirty="0">
              <a:solidFill>
                <a:schemeClr val="lt1"/>
              </a:solidFill>
              <a:latin typeface="Aptos" panose="020B0004020202020204" pitchFamily="34" charset="0"/>
              <a:ea typeface="+mn-ea"/>
              <a:cs typeface="+mn-cs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294F2993-2DEC-ED62-4A4A-CB9780E91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9" y="3390850"/>
            <a:ext cx="8465183" cy="3206414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814703D6-8EEE-E246-0C9D-056B92FBC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8834" y="3293606"/>
            <a:ext cx="1119344" cy="3400901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AAACE7DC-903B-55C0-8CC8-D65E62D8C4D5}"/>
              </a:ext>
            </a:extLst>
          </p:cNvPr>
          <p:cNvSpPr txBox="1">
            <a:spLocks/>
          </p:cNvSpPr>
          <p:nvPr/>
        </p:nvSpPr>
        <p:spPr>
          <a:xfrm>
            <a:off x="361950" y="946486"/>
            <a:ext cx="2962275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/>
            <a:r>
              <a:rPr lang="fr-FR" sz="1600" dirty="0">
                <a:latin typeface="Aptos" panose="020B0004020202020204" pitchFamily="34" charset="0"/>
              </a:rPr>
              <a:t>Réduction de la cardinalité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7B137651-64DE-6F49-E03D-01E229DBEFE5}"/>
              </a:ext>
            </a:extLst>
          </p:cNvPr>
          <p:cNvSpPr txBox="1"/>
          <p:nvPr/>
        </p:nvSpPr>
        <p:spPr>
          <a:xfrm>
            <a:off x="1075427" y="1485494"/>
            <a:ext cx="296227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Office (3)</a:t>
            </a:r>
          </a:p>
          <a:p>
            <a:pPr algn="ctr"/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Large Office (171)</a:t>
            </a:r>
          </a:p>
          <a:p>
            <a:pPr algn="ctr"/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Small and </a:t>
            </a:r>
            <a:r>
              <a:rPr lang="fr-FR" sz="14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Mid-Sized</a:t>
            </a: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Office (291)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015502DE-0211-3F81-BC42-9D1B4F7FEBEA}"/>
              </a:ext>
            </a:extLst>
          </p:cNvPr>
          <p:cNvSpPr txBox="1"/>
          <p:nvPr/>
        </p:nvSpPr>
        <p:spPr>
          <a:xfrm>
            <a:off x="5153025" y="1593216"/>
            <a:ext cx="2543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 err="1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Refrigerated</a:t>
            </a: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 Warehouse(12)</a:t>
            </a:r>
          </a:p>
          <a:p>
            <a:pPr algn="ctr"/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Warehouse (187)</a:t>
            </a:r>
          </a:p>
        </p:txBody>
      </p:sp>
      <p:sp>
        <p:nvSpPr>
          <p:cNvPr id="16" name="Flèche : bas 15">
            <a:extLst>
              <a:ext uri="{FF2B5EF4-FFF2-40B4-BE49-F238E27FC236}">
                <a16:creationId xmlns:a16="http://schemas.microsoft.com/office/drawing/2014/main" id="{25234654-0BF0-77B2-54FF-4D6611DD418B}"/>
              </a:ext>
            </a:extLst>
          </p:cNvPr>
          <p:cNvSpPr/>
          <p:nvPr/>
        </p:nvSpPr>
        <p:spPr>
          <a:xfrm>
            <a:off x="2475602" y="2227574"/>
            <a:ext cx="161925" cy="321914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Flèche : bas 16">
            <a:extLst>
              <a:ext uri="{FF2B5EF4-FFF2-40B4-BE49-F238E27FC236}">
                <a16:creationId xmlns:a16="http://schemas.microsoft.com/office/drawing/2014/main" id="{16C49C96-690B-D115-452E-613B3C7BCBCD}"/>
              </a:ext>
            </a:extLst>
          </p:cNvPr>
          <p:cNvSpPr/>
          <p:nvPr/>
        </p:nvSpPr>
        <p:spPr>
          <a:xfrm>
            <a:off x="6343649" y="2123818"/>
            <a:ext cx="161925" cy="321914"/>
          </a:xfrm>
          <a:prstGeom prst="downArrow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EF9B4DB8-9AA7-6970-0992-ED544AE2DE72}"/>
              </a:ext>
            </a:extLst>
          </p:cNvPr>
          <p:cNvSpPr txBox="1"/>
          <p:nvPr/>
        </p:nvSpPr>
        <p:spPr>
          <a:xfrm>
            <a:off x="1075427" y="2600837"/>
            <a:ext cx="2962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Office (465)</a:t>
            </a: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24E84467-FE6E-CD40-4798-773B00F994C3}"/>
              </a:ext>
            </a:extLst>
          </p:cNvPr>
          <p:cNvSpPr txBox="1"/>
          <p:nvPr/>
        </p:nvSpPr>
        <p:spPr>
          <a:xfrm>
            <a:off x="4943474" y="2514162"/>
            <a:ext cx="29622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Warehouse (199)</a:t>
            </a:r>
          </a:p>
        </p:txBody>
      </p:sp>
    </p:spTree>
    <p:extLst>
      <p:ext uri="{BB962C8B-B14F-4D97-AF65-F5344CB8AC3E}">
        <p14:creationId xmlns:p14="http://schemas.microsoft.com/office/powerpoint/2010/main" val="1370185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D35EB6-AA40-73E4-8963-98E372E68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91956F9-1112-9622-6638-FDFEB55C840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rcRect l="44017" r="22149"/>
          <a:stretch/>
        </p:blipFill>
        <p:spPr>
          <a:xfrm>
            <a:off x="9848850" y="0"/>
            <a:ext cx="2343150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4466E50-B938-22F6-C338-0FE4DD753CAA}"/>
              </a:ext>
            </a:extLst>
          </p:cNvPr>
          <p:cNvSpPr/>
          <p:nvPr/>
        </p:nvSpPr>
        <p:spPr>
          <a:xfrm rot="5400000">
            <a:off x="9145340" y="2164677"/>
            <a:ext cx="4994057" cy="664703"/>
          </a:xfrm>
          <a:prstGeom prst="rect">
            <a:avLst/>
          </a:prstGeom>
          <a:solidFill>
            <a:schemeClr val="bg2">
              <a:lumMod val="10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latin typeface="Aptos" panose="020B0004020202020204" pitchFamily="34" charset="0"/>
              </a:rPr>
              <a:t>OPTIMISATION DES FEATURES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54DB407-6E18-B47A-4884-1634C2A1B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950" y="222586"/>
            <a:ext cx="7134225" cy="590956"/>
          </a:xfrm>
          <a:solidFill>
            <a:schemeClr val="bg2">
              <a:lumMod val="25000"/>
              <a:alpha val="83922"/>
            </a:schemeClr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defTabSz="457200"/>
            <a:r>
              <a:rPr lang="fr-FR" sz="1800" dirty="0">
                <a:latin typeface="Aptos" panose="020B0004020202020204" pitchFamily="34" charset="0"/>
              </a:rPr>
              <a:t>	NUMBER OF FLOORS / BUILDINGS</a:t>
            </a:r>
            <a:endParaRPr lang="fr-FR" sz="1800" dirty="0">
              <a:solidFill>
                <a:schemeClr val="lt1"/>
              </a:solidFill>
              <a:latin typeface="Aptos" panose="020B0004020202020204" pitchFamily="34" charset="0"/>
              <a:ea typeface="+mn-ea"/>
              <a:cs typeface="+mn-cs"/>
            </a:endParaRP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F6AC7D6F-EE23-6715-39B7-53E9076418D6}"/>
              </a:ext>
            </a:extLst>
          </p:cNvPr>
          <p:cNvGrpSpPr/>
          <p:nvPr/>
        </p:nvGrpSpPr>
        <p:grpSpPr>
          <a:xfrm>
            <a:off x="4772087" y="946486"/>
            <a:ext cx="4376466" cy="2334680"/>
            <a:chOff x="4540609" y="1220234"/>
            <a:chExt cx="5090961" cy="2763137"/>
          </a:xfrm>
        </p:grpSpPr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81ADCCBA-8C55-1D90-07BF-985C1D087CF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40609" y="1220234"/>
              <a:ext cx="5090961" cy="2763137"/>
            </a:xfrm>
            <a:prstGeom prst="rect">
              <a:avLst/>
            </a:prstGeom>
          </p:spPr>
        </p:pic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32356EFE-C655-4ABC-CE47-5FE6EBC04CF6}"/>
                </a:ext>
              </a:extLst>
            </p:cNvPr>
            <p:cNvSpPr/>
            <p:nvPr/>
          </p:nvSpPr>
          <p:spPr>
            <a:xfrm>
              <a:off x="7705725" y="3200399"/>
              <a:ext cx="1925845" cy="523875"/>
            </a:xfrm>
            <a:prstGeom prst="ellipse">
              <a:avLst/>
            </a:pr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9" name="Titre 1">
            <a:extLst>
              <a:ext uri="{FF2B5EF4-FFF2-40B4-BE49-F238E27FC236}">
                <a16:creationId xmlns:a16="http://schemas.microsoft.com/office/drawing/2014/main" id="{616B696B-F10C-2CDA-7E77-E593B6C2D413}"/>
              </a:ext>
            </a:extLst>
          </p:cNvPr>
          <p:cNvSpPr txBox="1">
            <a:spLocks/>
          </p:cNvSpPr>
          <p:nvPr/>
        </p:nvSpPr>
        <p:spPr>
          <a:xfrm>
            <a:off x="361950" y="946486"/>
            <a:ext cx="2962275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/>
            <a:r>
              <a:rPr lang="fr-FR" sz="1600" dirty="0" err="1">
                <a:latin typeface="Aptos" panose="020B0004020202020204" pitchFamily="34" charset="0"/>
              </a:rPr>
              <a:t>Outliers</a:t>
            </a:r>
            <a:endParaRPr lang="fr-FR" sz="1600" dirty="0">
              <a:latin typeface="Aptos" panose="020B0004020202020204" pitchFamily="34" charset="0"/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0B2600E6-F246-D24A-0E76-981FF28024E7}"/>
              </a:ext>
            </a:extLst>
          </p:cNvPr>
          <p:cNvSpPr txBox="1">
            <a:spLocks/>
          </p:cNvSpPr>
          <p:nvPr/>
        </p:nvSpPr>
        <p:spPr>
          <a:xfrm>
            <a:off x="361950" y="3225968"/>
            <a:ext cx="2962275" cy="406064"/>
          </a:xfrm>
          <a:prstGeom prst="rect">
            <a:avLst/>
          </a:prstGeom>
          <a:solidFill>
            <a:schemeClr val="tx2">
              <a:lumMod val="75000"/>
              <a:alpha val="83922"/>
            </a:schemeClr>
          </a:solidFill>
          <a:ln w="12700" cap="flat" cmpd="sng" algn="ctr">
            <a:noFill/>
            <a:prstDash val="solid"/>
            <a:miter lim="800000"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200"/>
            <a:r>
              <a:rPr lang="fr-FR" sz="1600" dirty="0">
                <a:latin typeface="Aptos" panose="020B0004020202020204" pitchFamily="34" charset="0"/>
              </a:rPr>
              <a:t>Réduction de la cardinalité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B84F4F0D-754D-7F49-907F-8F554336153C}"/>
              </a:ext>
            </a:extLst>
          </p:cNvPr>
          <p:cNvSpPr txBox="1"/>
          <p:nvPr/>
        </p:nvSpPr>
        <p:spPr>
          <a:xfrm>
            <a:off x="361950" y="1486715"/>
            <a:ext cx="34928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Plus grand bâtiment de Seattle : </a:t>
            </a:r>
          </a:p>
          <a:p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76 étages</a:t>
            </a:r>
          </a:p>
          <a:p>
            <a:endParaRPr lang="fr-FR" sz="1400" dirty="0">
              <a:solidFill>
                <a:schemeClr val="tx2">
                  <a:lumMod val="50000"/>
                </a:schemeClr>
              </a:solidFill>
              <a:latin typeface="Aptos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Suppression du bâtiment avec erreur (99 étages)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Suppression des 2 bâtiments extrêmes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A7A66C36-EB41-803E-A40A-D40294A6AF7B}"/>
              </a:ext>
            </a:extLst>
          </p:cNvPr>
          <p:cNvSpPr/>
          <p:nvPr/>
        </p:nvSpPr>
        <p:spPr>
          <a:xfrm>
            <a:off x="3505263" y="2860685"/>
            <a:ext cx="1158185" cy="238375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sz="1100" dirty="0" err="1">
                <a:solidFill>
                  <a:schemeClr val="bg1"/>
                </a:solidFill>
                <a:latin typeface="Aptos" panose="020B0004020202020204" pitchFamily="34" charset="0"/>
              </a:rPr>
              <a:t>df</a:t>
            </a:r>
            <a:r>
              <a:rPr lang="fr-FR" sz="1100" dirty="0">
                <a:solidFill>
                  <a:schemeClr val="bg1"/>
                </a:solidFill>
                <a:latin typeface="Aptos" panose="020B0004020202020204" pitchFamily="34" charset="0"/>
              </a:rPr>
              <a:t> : 1611 - 17</a:t>
            </a:r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46CACFEE-031F-AB17-0EC7-C712B6E16E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10013" y="4200641"/>
            <a:ext cx="4681687" cy="253954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1A54254-E069-73EF-4079-50D9A98240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166" y="4200125"/>
            <a:ext cx="4931172" cy="2530540"/>
          </a:xfrm>
          <a:prstGeom prst="rect">
            <a:avLst/>
          </a:prstGeom>
        </p:spPr>
      </p:pic>
      <p:sp>
        <p:nvSpPr>
          <p:cNvPr id="20" name="ZoneTexte 19">
            <a:extLst>
              <a:ext uri="{FF2B5EF4-FFF2-40B4-BE49-F238E27FC236}">
                <a16:creationId xmlns:a16="http://schemas.microsoft.com/office/drawing/2014/main" id="{8639BF5F-F251-8797-BE18-073F826C298F}"/>
              </a:ext>
            </a:extLst>
          </p:cNvPr>
          <p:cNvSpPr txBox="1"/>
          <p:nvPr/>
        </p:nvSpPr>
        <p:spPr>
          <a:xfrm>
            <a:off x="361950" y="3636171"/>
            <a:ext cx="34928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6 à 10 étages / bâtiments = 6</a:t>
            </a:r>
          </a:p>
          <a:p>
            <a:r>
              <a:rPr lang="fr-FR" sz="1400" dirty="0">
                <a:solidFill>
                  <a:schemeClr val="tx2">
                    <a:lumMod val="50000"/>
                  </a:schemeClr>
                </a:solidFill>
                <a:latin typeface="Aptos" panose="020B0004020202020204" pitchFamily="34" charset="0"/>
              </a:rPr>
              <a:t>&gt;10 étages / bâtiments = 7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DBDFF3FA-1125-4721-AC48-C8971C5F197B}"/>
              </a:ext>
            </a:extLst>
          </p:cNvPr>
          <p:cNvCxnSpPr/>
          <p:nvPr/>
        </p:nvCxnSpPr>
        <p:spPr>
          <a:xfrm>
            <a:off x="5052863" y="4245680"/>
            <a:ext cx="0" cy="2389734"/>
          </a:xfrm>
          <a:prstGeom prst="line">
            <a:avLst/>
          </a:prstGeom>
          <a:ln w="1270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72700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 2013 – 2022">
  <a:themeElements>
    <a:clrScheme name="Thème Office 2013 –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 2013 –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 2013 –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361</TotalTime>
  <Words>908</Words>
  <Application>Microsoft Office PowerPoint</Application>
  <PresentationFormat>Grand écran</PresentationFormat>
  <Paragraphs>244</Paragraphs>
  <Slides>13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Aptos</vt:lpstr>
      <vt:lpstr>Arial</vt:lpstr>
      <vt:lpstr>Calibri</vt:lpstr>
      <vt:lpstr>Calibri Light</vt:lpstr>
      <vt:lpstr>Consolas</vt:lpstr>
      <vt:lpstr>Wingdings</vt:lpstr>
      <vt:lpstr>Thème Office 2013 – 2022</vt:lpstr>
      <vt:lpstr>Anticipation des besoins en consommation de bâtiments</vt:lpstr>
      <vt:lpstr> MISSION</vt:lpstr>
      <vt:lpstr> NETTOYAGE DE L’ÉCHANTILLON</vt:lpstr>
      <vt:lpstr> SÉLECTION DES COLONNES</vt:lpstr>
      <vt:lpstr> MÉTHODOLOGIE</vt:lpstr>
      <vt:lpstr>Présentation PowerPoint</vt:lpstr>
      <vt:lpstr> Détection des Outliers</vt:lpstr>
      <vt:lpstr> PRIMARY PROPERTY TYPE</vt:lpstr>
      <vt:lpstr> NUMBER OF FLOORS / BUILDINGS</vt:lpstr>
      <vt:lpstr> NEIGHBORHOOD</vt:lpstr>
      <vt:lpstr> ENCODEURS  ET SCALERS</vt:lpstr>
      <vt:lpstr> PRÉSENTATION DES MODÈLES</vt:lpstr>
      <vt:lpstr> RANDOM FOREST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Maeva Beauvillain</dc:creator>
  <cp:lastModifiedBy>Maeva Beauvillain</cp:lastModifiedBy>
  <cp:revision>17</cp:revision>
  <dcterms:created xsi:type="dcterms:W3CDTF">2025-02-01T11:17:47Z</dcterms:created>
  <dcterms:modified xsi:type="dcterms:W3CDTF">2025-02-01T17:19:40Z</dcterms:modified>
</cp:coreProperties>
</file>

<file path=docProps/thumbnail.jpeg>
</file>